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4" r:id="rId2"/>
  </p:sldMasterIdLst>
  <p:notesMasterIdLst>
    <p:notesMasterId r:id="rId24"/>
  </p:notesMasterIdLst>
  <p:sldIdLst>
    <p:sldId id="270" r:id="rId3"/>
    <p:sldId id="262" r:id="rId4"/>
    <p:sldId id="271" r:id="rId5"/>
    <p:sldId id="272" r:id="rId6"/>
    <p:sldId id="295" r:id="rId7"/>
    <p:sldId id="297" r:id="rId8"/>
    <p:sldId id="294" r:id="rId9"/>
    <p:sldId id="293" r:id="rId10"/>
    <p:sldId id="296" r:id="rId11"/>
    <p:sldId id="298" r:id="rId12"/>
    <p:sldId id="415" r:id="rId13"/>
    <p:sldId id="416" r:id="rId14"/>
    <p:sldId id="417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6C8B"/>
    <a:srgbClr val="FF6699"/>
    <a:srgbClr val="F76596"/>
    <a:srgbClr val="F42469"/>
    <a:srgbClr val="EE0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FEFC9-81B5-4E11-90FD-51680A8F2B0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BF5F5-B873-447C-9532-BF4D4D65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7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u="none">
                <a:solidFill>
                  <a:srgbClr val="C00000"/>
                </a:solidFill>
                <a:effectLst/>
              </a:rPr>
              <a:t>Add background image and send it to back:</a:t>
            </a:r>
          </a:p>
          <a:p>
            <a:r>
              <a:rPr lang="en-US" sz="3200" b="0" i="0" u="none"/>
              <a:t>Click on the icon to add a I</a:t>
            </a:r>
            <a:r>
              <a:rPr lang="en-US" sz="3200" b="0" i="0" u="none">
                <a:solidFill>
                  <a:srgbClr val="C00000"/>
                </a:solidFill>
              </a:rPr>
              <a:t>mage</a:t>
            </a:r>
            <a:r>
              <a:rPr lang="en-US" sz="3200" b="0" i="0" u="none"/>
              <a:t> &gt;&gt; Choose your Image &gt;&gt;  Right Click on Image &gt;&gt; Send to Back &gt;&gt; Send to Back.</a:t>
            </a:r>
          </a:p>
          <a:p>
            <a:endParaRPr lang="en-US" sz="3200" b="0"/>
          </a:p>
          <a:p>
            <a:r>
              <a:rPr lang="en-US" sz="3200" b="1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3200" b="0"/>
              <a:t>Right Click on Image </a:t>
            </a:r>
            <a:r>
              <a:rPr lang="en-US" sz="3200" b="0" i="0" u="none"/>
              <a:t>&gt;&gt;</a:t>
            </a:r>
            <a:r>
              <a:rPr lang="en-US" sz="3200" b="0" i="0" u="none" baseline="0"/>
              <a:t> </a:t>
            </a:r>
            <a:r>
              <a:rPr lang="en-US" sz="3200" b="0"/>
              <a:t>Change Picture </a:t>
            </a:r>
            <a:r>
              <a:rPr lang="en-US" sz="3200" b="0" i="0" u="none"/>
              <a:t>&gt;&gt;</a:t>
            </a:r>
            <a:r>
              <a:rPr lang="en-US" sz="3200" b="0"/>
              <a:t> Choose your Image.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9BC2EFC-28F3-48C0-BF6B-230A53BCFDFC}" type="slidenum">
              <a:rPr kumimoji="0" lang="es-MX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99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9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84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27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64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72190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4235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64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8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70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28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60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94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08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73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64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D7D9DB"/>
            </a:gs>
            <a:gs pos="64000">
              <a:srgbClr val="ECEEED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146" y="365083"/>
            <a:ext cx="10515709" cy="1325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146" y="1825414"/>
            <a:ext cx="10515709" cy="4351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083486" y="6356408"/>
            <a:ext cx="2743021" cy="365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SV" sz="10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1208049"/>
            <a:fld id="{FF439014-E629-42E3-A58B-61A0F1C8CFFE}" type="slidenum">
              <a:rPr lang="en-US" smtClean="0"/>
              <a:pPr defTabSz="120804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file:///D:\Users\tezar.bimantoro\Pictures\adm.png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file:///D:\Users\tezar.bimantoro\Pictures\adm.png" TargetMode="External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5.pn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bin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fi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file:///D:\Users\tezar.bimantoro\Pictures\adm.p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553238" y="2295459"/>
            <a:ext cx="6749628" cy="1574914"/>
          </a:xfrm>
          <a:prstGeom prst="rect">
            <a:avLst/>
          </a:prstGeom>
          <a:noFill/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>
              <a:buClr>
                <a:srgbClr val="000000"/>
              </a:buClr>
              <a:defRPr/>
            </a:pPr>
            <a:r>
              <a:rPr lang="es-SV" sz="2999" b="1" kern="0" dirty="0">
                <a:solidFill>
                  <a:srgbClr val="00206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Arial"/>
              </a:rPr>
              <a:t>IT DEPARTEMENT</a:t>
            </a:r>
            <a:endParaRPr lang="en-US" sz="2999" b="1" kern="0" dirty="0">
              <a:solidFill>
                <a:srgbClr val="002060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Arial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4240645" y="5313748"/>
            <a:ext cx="3374813" cy="382479"/>
          </a:xfrm>
          <a:prstGeom prst="roundRect">
            <a:avLst>
              <a:gd name="adj" fmla="val 504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>
              <a:lnSpc>
                <a:spcPct val="114000"/>
              </a:lnSpc>
              <a:buClr>
                <a:srgbClr val="000000"/>
              </a:buClr>
              <a:defRPr/>
            </a:pPr>
            <a:r>
              <a:rPr lang="id-ID" sz="2000" kern="0">
                <a:solidFill>
                  <a:srgbClr val="FFFFFF"/>
                </a:solidFill>
                <a:latin typeface="Source Sans Pro Semibold" panose="020B0603030403020204" pitchFamily="34" charset="0"/>
                <a:cs typeface="Arial"/>
                <a:sym typeface="Arial"/>
              </a:rPr>
              <a:t>Present</a:t>
            </a:r>
            <a:r>
              <a:rPr lang="en-US" sz="2000" kern="0">
                <a:solidFill>
                  <a:srgbClr val="FFFFFF"/>
                </a:solidFill>
                <a:latin typeface="Source Sans Pro Semibold" panose="020B0603030403020204" pitchFamily="34" charset="0"/>
                <a:cs typeface="Arial"/>
                <a:sym typeface="Arial"/>
              </a:rPr>
              <a:t>s</a:t>
            </a:r>
            <a:endParaRPr lang="es-SV" sz="2000" kern="0">
              <a:solidFill>
                <a:srgbClr val="FFFFFF"/>
              </a:solidFill>
              <a:latin typeface="Source Sans Pro Semibold" panose="020B0603030403020204" pitchFamily="34" charset="0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7" y="0"/>
            <a:ext cx="12191383" cy="6858000"/>
          </a:xfrm>
          <a:prstGeom prst="rect">
            <a:avLst/>
          </a:prstGeom>
          <a:solidFill>
            <a:srgbClr val="FFFFF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>
              <a:buClr>
                <a:srgbClr val="000000"/>
              </a:buClr>
              <a:defRPr/>
            </a:pPr>
            <a:endParaRPr lang="en-US" sz="1400" kern="0" dirty="0">
              <a:solidFill>
                <a:srgbClr val="FFEDE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0A67B-6395-DE0C-5BEF-A90C8FA1E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1" y="1189787"/>
            <a:ext cx="2112820" cy="78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9DDBE-FB89-864E-FD70-9497A4BA0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30" y="1175229"/>
            <a:ext cx="2202629" cy="7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3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Diagonal Corners Snipped 27">
            <a:extLst>
              <a:ext uri="{FF2B5EF4-FFF2-40B4-BE49-F238E27FC236}">
                <a16:creationId xmlns:a16="http://schemas.microsoft.com/office/drawing/2014/main" id="{34A05157-338E-5118-1FBE-FDBD140C3E47}"/>
              </a:ext>
            </a:extLst>
          </p:cNvPr>
          <p:cNvSpPr/>
          <p:nvPr/>
        </p:nvSpPr>
        <p:spPr>
          <a:xfrm>
            <a:off x="2708694" y="4345973"/>
            <a:ext cx="7065034" cy="1256263"/>
          </a:xfrm>
          <a:prstGeom prst="snip2Diag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9AFA3362-0E69-16E9-9E9B-D071B431D974}"/>
              </a:ext>
            </a:extLst>
          </p:cNvPr>
          <p:cNvSpPr/>
          <p:nvPr/>
        </p:nvSpPr>
        <p:spPr>
          <a:xfrm>
            <a:off x="3579962" y="2828657"/>
            <a:ext cx="7065034" cy="1256263"/>
          </a:xfrm>
          <a:prstGeom prst="snip2Diag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9C19D280-9AE8-692C-B38A-4AC23D038FDC}"/>
              </a:ext>
            </a:extLst>
          </p:cNvPr>
          <p:cNvSpPr/>
          <p:nvPr/>
        </p:nvSpPr>
        <p:spPr>
          <a:xfrm>
            <a:off x="2708694" y="1373683"/>
            <a:ext cx="7065034" cy="1256263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285" y="6116128"/>
            <a:ext cx="12167973" cy="706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TUJUAN IMPROVEMENT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033FA-055C-AA11-D914-6E48E1047E10}"/>
              </a:ext>
            </a:extLst>
          </p:cNvPr>
          <p:cNvSpPr txBox="1"/>
          <p:nvPr/>
        </p:nvSpPr>
        <p:spPr>
          <a:xfrm>
            <a:off x="3242321" y="1373683"/>
            <a:ext cx="6159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Peningkatan</a:t>
            </a:r>
            <a:r>
              <a:rPr lang="en-US" b="1" dirty="0"/>
              <a:t> </a:t>
            </a:r>
            <a:r>
              <a:rPr lang="en-US" b="1" dirty="0" err="1"/>
              <a:t>Akurasi</a:t>
            </a:r>
            <a:r>
              <a:rPr lang="en-US" b="1" dirty="0"/>
              <a:t> dan </a:t>
            </a:r>
            <a:r>
              <a:rPr lang="en-US" b="1" dirty="0" err="1"/>
              <a:t>Efisiensi</a:t>
            </a:r>
            <a:r>
              <a:rPr lang="en-US" b="1" dirty="0"/>
              <a:t> Stok</a:t>
            </a:r>
            <a:r>
              <a:rPr lang="en-US" dirty="0"/>
              <a:t>: WMS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pelacakan</a:t>
            </a:r>
            <a:r>
              <a:rPr lang="en-US" dirty="0"/>
              <a:t> </a:t>
            </a:r>
            <a:r>
              <a:rPr lang="en-US" dirty="0" err="1"/>
              <a:t>inventaris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manual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mempermudah</a:t>
            </a:r>
            <a:r>
              <a:rPr lang="en-US" dirty="0"/>
              <a:t> proses </a:t>
            </a:r>
            <a:r>
              <a:rPr lang="en-US" dirty="0" err="1"/>
              <a:t>pengecekan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real-time.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BD433-7BE0-139A-B8E0-B54424215482}"/>
              </a:ext>
            </a:extLst>
          </p:cNvPr>
          <p:cNvSpPr txBox="1"/>
          <p:nvPr/>
        </p:nvSpPr>
        <p:spPr>
          <a:xfrm>
            <a:off x="4485736" y="2907914"/>
            <a:ext cx="6159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Pengambilan</a:t>
            </a:r>
            <a:r>
              <a:rPr lang="en-US" b="1" dirty="0"/>
              <a:t> Keputusan yang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Baik</a:t>
            </a:r>
            <a:r>
              <a:rPr lang="en-US" dirty="0"/>
              <a:t>: WMS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dan </a:t>
            </a:r>
            <a:r>
              <a:rPr lang="en-US" dirty="0" err="1"/>
              <a:t>analitik</a:t>
            </a:r>
            <a:r>
              <a:rPr lang="en-US" dirty="0"/>
              <a:t> yang detail,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data yang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,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B8939-6525-3649-B3E3-072CBB57D47E}"/>
              </a:ext>
            </a:extLst>
          </p:cNvPr>
          <p:cNvSpPr txBox="1"/>
          <p:nvPr/>
        </p:nvSpPr>
        <p:spPr>
          <a:xfrm>
            <a:off x="3324046" y="4560987"/>
            <a:ext cx="6159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Pengurangan</a:t>
            </a:r>
            <a:r>
              <a:rPr lang="en-US" b="1" dirty="0"/>
              <a:t> </a:t>
            </a:r>
            <a:r>
              <a:rPr lang="en-US" b="1" dirty="0" err="1"/>
              <a:t>Biaya</a:t>
            </a:r>
            <a:r>
              <a:rPr lang="en-US" b="1" dirty="0"/>
              <a:t> </a:t>
            </a:r>
            <a:r>
              <a:rPr lang="en-US" b="1" dirty="0" err="1"/>
              <a:t>Operasional</a:t>
            </a:r>
            <a:r>
              <a:rPr lang="en-US" dirty="0"/>
              <a:t>: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proses, WMS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.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50431CBA-176E-1847-295C-9B19383A55B9}"/>
              </a:ext>
            </a:extLst>
          </p:cNvPr>
          <p:cNvSpPr/>
          <p:nvPr/>
        </p:nvSpPr>
        <p:spPr>
          <a:xfrm>
            <a:off x="3046334" y="2828657"/>
            <a:ext cx="1067255" cy="12562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41C049D5-8AAF-2AE4-A935-2E7B9EFA1B61}"/>
              </a:ext>
            </a:extLst>
          </p:cNvPr>
          <p:cNvSpPr/>
          <p:nvPr/>
        </p:nvSpPr>
        <p:spPr>
          <a:xfrm>
            <a:off x="2166440" y="1323361"/>
            <a:ext cx="1067255" cy="12562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0D6820D-4FFB-D5F8-3F60-B973E2657A8D}"/>
              </a:ext>
            </a:extLst>
          </p:cNvPr>
          <p:cNvSpPr/>
          <p:nvPr/>
        </p:nvSpPr>
        <p:spPr>
          <a:xfrm>
            <a:off x="2187998" y="4328716"/>
            <a:ext cx="1067255" cy="12562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B76BD148-DED9-1DB0-5431-E6884FA2465E}"/>
              </a:ext>
            </a:extLst>
          </p:cNvPr>
          <p:cNvSpPr/>
          <p:nvPr/>
        </p:nvSpPr>
        <p:spPr>
          <a:xfrm>
            <a:off x="2249472" y="1642211"/>
            <a:ext cx="704953" cy="663272"/>
          </a:xfrm>
          <a:prstGeom prst="flowChartConnecto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3B18824-5868-62C1-C2B5-B1EBB91F7753}"/>
              </a:ext>
            </a:extLst>
          </p:cNvPr>
          <p:cNvSpPr/>
          <p:nvPr/>
        </p:nvSpPr>
        <p:spPr>
          <a:xfrm>
            <a:off x="3161493" y="3116826"/>
            <a:ext cx="704953" cy="663272"/>
          </a:xfrm>
          <a:prstGeom prst="flowChartConnecto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B2EA552E-7CA7-E5D6-BEFD-0340EC041D5A}"/>
              </a:ext>
            </a:extLst>
          </p:cNvPr>
          <p:cNvSpPr/>
          <p:nvPr/>
        </p:nvSpPr>
        <p:spPr>
          <a:xfrm>
            <a:off x="2249472" y="4591802"/>
            <a:ext cx="704953" cy="663272"/>
          </a:xfrm>
          <a:prstGeom prst="flowChartConnecto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261D39-B589-48BC-D82D-AE731DAB2C0E}"/>
              </a:ext>
            </a:extLst>
          </p:cNvPr>
          <p:cNvSpPr/>
          <p:nvPr/>
        </p:nvSpPr>
        <p:spPr>
          <a:xfrm>
            <a:off x="2358927" y="1481201"/>
            <a:ext cx="451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92C074-83BD-FC5F-2820-0BE7665F071C}"/>
              </a:ext>
            </a:extLst>
          </p:cNvPr>
          <p:cNvSpPr/>
          <p:nvPr/>
        </p:nvSpPr>
        <p:spPr>
          <a:xfrm>
            <a:off x="3279574" y="2951520"/>
            <a:ext cx="451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3A14C0-7212-C125-AB5C-F036A918A381}"/>
              </a:ext>
            </a:extLst>
          </p:cNvPr>
          <p:cNvSpPr/>
          <p:nvPr/>
        </p:nvSpPr>
        <p:spPr>
          <a:xfrm>
            <a:off x="2386393" y="4440207"/>
            <a:ext cx="451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445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FASILITAS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FA198F-E461-55A8-628B-087287355F4E}"/>
              </a:ext>
            </a:extLst>
          </p:cNvPr>
          <p:cNvGrpSpPr/>
          <p:nvPr/>
        </p:nvGrpSpPr>
        <p:grpSpPr>
          <a:xfrm>
            <a:off x="457994" y="849251"/>
            <a:ext cx="11002125" cy="5170504"/>
            <a:chOff x="600217" y="1186648"/>
            <a:chExt cx="11002125" cy="51705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E35BBA-E32B-E9E9-B925-3AF517810A15}"/>
                </a:ext>
              </a:extLst>
            </p:cNvPr>
            <p:cNvGrpSpPr/>
            <p:nvPr/>
          </p:nvGrpSpPr>
          <p:grpSpPr>
            <a:xfrm>
              <a:off x="600217" y="1425013"/>
              <a:ext cx="4862240" cy="4667746"/>
              <a:chOff x="639822" y="1607671"/>
              <a:chExt cx="4010203" cy="384979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632EBED-64BD-B012-E8D5-9E95213DD25B}"/>
                  </a:ext>
                </a:extLst>
              </p:cNvPr>
              <p:cNvGrpSpPr/>
              <p:nvPr/>
            </p:nvGrpSpPr>
            <p:grpSpPr>
              <a:xfrm>
                <a:off x="2821628" y="1822182"/>
                <a:ext cx="1828397" cy="3503659"/>
                <a:chOff x="4148127" y="1788245"/>
                <a:chExt cx="2122328" cy="4066905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DA659E78-536A-D171-52FC-970C35DAE381}"/>
                    </a:ext>
                  </a:extLst>
                </p:cNvPr>
                <p:cNvCxnSpPr/>
                <p:nvPr/>
              </p:nvCxnSpPr>
              <p:spPr>
                <a:xfrm>
                  <a:off x="4915587" y="4838423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39429B5-6B59-0E8B-905B-B1BF4DF1699E}"/>
                    </a:ext>
                  </a:extLst>
                </p:cNvPr>
                <p:cNvCxnSpPr/>
                <p:nvPr/>
              </p:nvCxnSpPr>
              <p:spPr>
                <a:xfrm>
                  <a:off x="5234914" y="3821697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CC1705B-DCF2-882F-CAFE-EC8F65FF8493}"/>
                    </a:ext>
                  </a:extLst>
                </p:cNvPr>
                <p:cNvCxnSpPr/>
                <p:nvPr/>
              </p:nvCxnSpPr>
              <p:spPr>
                <a:xfrm>
                  <a:off x="4915587" y="2804971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C166E02-360A-83C6-DADD-20250B33D4E1}"/>
                    </a:ext>
                  </a:extLst>
                </p:cNvPr>
                <p:cNvCxnSpPr/>
                <p:nvPr/>
              </p:nvCxnSpPr>
              <p:spPr>
                <a:xfrm>
                  <a:off x="4148127" y="1788245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2FD42FC-9CAD-A8F4-5347-99E6D10A2B9F}"/>
                    </a:ext>
                  </a:extLst>
                </p:cNvPr>
                <p:cNvCxnSpPr/>
                <p:nvPr/>
              </p:nvCxnSpPr>
              <p:spPr>
                <a:xfrm>
                  <a:off x="4148127" y="5855150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58CAD00-1CDD-2B99-4AFE-288D0538C414}"/>
                  </a:ext>
                </a:extLst>
              </p:cNvPr>
              <p:cNvGrpSpPr/>
              <p:nvPr/>
            </p:nvGrpSpPr>
            <p:grpSpPr>
              <a:xfrm>
                <a:off x="639822" y="1607671"/>
                <a:ext cx="2999949" cy="3849792"/>
                <a:chOff x="639822" y="1607671"/>
                <a:chExt cx="2999949" cy="3849792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4C7F449-2FAA-035C-0B88-EBA116A23D30}"/>
                    </a:ext>
                  </a:extLst>
                </p:cNvPr>
                <p:cNvGrpSpPr/>
                <p:nvPr/>
              </p:nvGrpSpPr>
              <p:grpSpPr>
                <a:xfrm>
                  <a:off x="639822" y="2419669"/>
                  <a:ext cx="2216009" cy="2214511"/>
                  <a:chOff x="1790700" y="2861967"/>
                  <a:chExt cx="1714737" cy="1713581"/>
                </a:xfrm>
                <a:solidFill>
                  <a:sysClr val="window" lastClr="FFFFFF">
                    <a:lumMod val="85000"/>
                  </a:sysClr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60CC52F-B716-E8D3-BDD0-5D854F931AA1}"/>
                      </a:ext>
                    </a:extLst>
                  </p:cNvPr>
                  <p:cNvSpPr/>
                  <p:nvPr/>
                </p:nvSpPr>
                <p:spPr>
                  <a:xfrm>
                    <a:off x="1840739" y="2861968"/>
                    <a:ext cx="784471" cy="590403"/>
                  </a:xfrm>
                  <a:custGeom>
                    <a:avLst/>
                    <a:gdLst>
                      <a:gd name="connsiteX0" fmla="*/ 784471 w 784471"/>
                      <a:gd name="connsiteY0" fmla="*/ 0 h 590403"/>
                      <a:gd name="connsiteX1" fmla="*/ 784471 w 784471"/>
                      <a:gd name="connsiteY1" fmla="*/ 66497 h 590403"/>
                      <a:gd name="connsiteX2" fmla="*/ 726468 w 784471"/>
                      <a:gd name="connsiteY2" fmla="*/ 69426 h 590403"/>
                      <a:gd name="connsiteX3" fmla="*/ 78610 w 784471"/>
                      <a:gd name="connsiteY3" fmla="*/ 548371 h 590403"/>
                      <a:gd name="connsiteX4" fmla="*/ 63226 w 784471"/>
                      <a:gd name="connsiteY4" fmla="*/ 590403 h 590403"/>
                      <a:gd name="connsiteX5" fmla="*/ 0 w 784471"/>
                      <a:gd name="connsiteY5" fmla="*/ 569860 h 590403"/>
                      <a:gd name="connsiteX6" fmla="*/ 17338 w 784471"/>
                      <a:gd name="connsiteY6" fmla="*/ 522487 h 590403"/>
                      <a:gd name="connsiteX7" fmla="*/ 719669 w 784471"/>
                      <a:gd name="connsiteY7" fmla="*/ 3272 h 590403"/>
                      <a:gd name="connsiteX8" fmla="*/ 784471 w 784471"/>
                      <a:gd name="connsiteY8" fmla="*/ 0 h 59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4471" h="590403">
                        <a:moveTo>
                          <a:pt x="784471" y="0"/>
                        </a:moveTo>
                        <a:lnTo>
                          <a:pt x="784471" y="66497"/>
                        </a:lnTo>
                        <a:lnTo>
                          <a:pt x="726468" y="69426"/>
                        </a:lnTo>
                        <a:cubicBezTo>
                          <a:pt x="434014" y="99127"/>
                          <a:pt x="188665" y="288171"/>
                          <a:pt x="78610" y="548371"/>
                        </a:cubicBezTo>
                        <a:lnTo>
                          <a:pt x="63226" y="590403"/>
                        </a:lnTo>
                        <a:lnTo>
                          <a:pt x="0" y="569860"/>
                        </a:lnTo>
                        <a:lnTo>
                          <a:pt x="17338" y="522487"/>
                        </a:lnTo>
                        <a:cubicBezTo>
                          <a:pt x="136648" y="240409"/>
                          <a:pt x="402625" y="35470"/>
                          <a:pt x="719669" y="3272"/>
                        </a:cubicBezTo>
                        <a:lnTo>
                          <a:pt x="784471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AE89DE5-9DEA-6737-EE7A-E37E5E912AE1}"/>
                      </a:ext>
                    </a:extLst>
                  </p:cNvPr>
                  <p:cNvSpPr/>
                  <p:nvPr/>
                </p:nvSpPr>
                <p:spPr>
                  <a:xfrm>
                    <a:off x="2670929" y="2861967"/>
                    <a:ext cx="784471" cy="590404"/>
                  </a:xfrm>
                  <a:custGeom>
                    <a:avLst/>
                    <a:gdLst>
                      <a:gd name="connsiteX0" fmla="*/ 0 w 784471"/>
                      <a:gd name="connsiteY0" fmla="*/ 0 h 590404"/>
                      <a:gd name="connsiteX1" fmla="*/ 64801 w 784471"/>
                      <a:gd name="connsiteY1" fmla="*/ 3272 h 590404"/>
                      <a:gd name="connsiteX2" fmla="*/ 767132 w 784471"/>
                      <a:gd name="connsiteY2" fmla="*/ 522487 h 590404"/>
                      <a:gd name="connsiteX3" fmla="*/ 784471 w 784471"/>
                      <a:gd name="connsiteY3" fmla="*/ 569860 h 590404"/>
                      <a:gd name="connsiteX4" fmla="*/ 721244 w 784471"/>
                      <a:gd name="connsiteY4" fmla="*/ 590404 h 590404"/>
                      <a:gd name="connsiteX5" fmla="*/ 705860 w 784471"/>
                      <a:gd name="connsiteY5" fmla="*/ 548371 h 590404"/>
                      <a:gd name="connsiteX6" fmla="*/ 58002 w 784471"/>
                      <a:gd name="connsiteY6" fmla="*/ 69426 h 590404"/>
                      <a:gd name="connsiteX7" fmla="*/ 0 w 784471"/>
                      <a:gd name="connsiteY7" fmla="*/ 66497 h 590404"/>
                      <a:gd name="connsiteX8" fmla="*/ 0 w 784471"/>
                      <a:gd name="connsiteY8" fmla="*/ 0 h 590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4471" h="590404">
                        <a:moveTo>
                          <a:pt x="0" y="0"/>
                        </a:moveTo>
                        <a:lnTo>
                          <a:pt x="64801" y="3272"/>
                        </a:lnTo>
                        <a:cubicBezTo>
                          <a:pt x="381845" y="35470"/>
                          <a:pt x="647823" y="240409"/>
                          <a:pt x="767132" y="522487"/>
                        </a:cubicBezTo>
                        <a:lnTo>
                          <a:pt x="784471" y="569860"/>
                        </a:lnTo>
                        <a:lnTo>
                          <a:pt x="721244" y="590404"/>
                        </a:lnTo>
                        <a:lnTo>
                          <a:pt x="705860" y="548371"/>
                        </a:lnTo>
                        <a:cubicBezTo>
                          <a:pt x="595805" y="288171"/>
                          <a:pt x="350457" y="99127"/>
                          <a:pt x="58002" y="69426"/>
                        </a:cubicBezTo>
                        <a:lnTo>
                          <a:pt x="0" y="664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B953745-C2CD-32D4-809B-557E463E2B63}"/>
                      </a:ext>
                    </a:extLst>
                  </p:cNvPr>
                  <p:cNvSpPr/>
                  <p:nvPr/>
                </p:nvSpPr>
                <p:spPr>
                  <a:xfrm>
                    <a:off x="1790700" y="3475168"/>
                    <a:ext cx="376084" cy="920207"/>
                  </a:xfrm>
                  <a:custGeom>
                    <a:avLst/>
                    <a:gdLst>
                      <a:gd name="connsiteX0" fmla="*/ 35476 w 376084"/>
                      <a:gd name="connsiteY0" fmla="*/ 0 h 920207"/>
                      <a:gd name="connsiteX1" fmla="*/ 98779 w 376084"/>
                      <a:gd name="connsiteY1" fmla="*/ 20568 h 920207"/>
                      <a:gd name="connsiteX2" fmla="*/ 82565 w 376084"/>
                      <a:gd name="connsiteY2" fmla="*/ 83625 h 920207"/>
                      <a:gd name="connsiteX3" fmla="*/ 66497 w 376084"/>
                      <a:gd name="connsiteY3" fmla="*/ 243013 h 920207"/>
                      <a:gd name="connsiteX4" fmla="*/ 298138 w 376084"/>
                      <a:gd name="connsiteY4" fmla="*/ 802242 h 920207"/>
                      <a:gd name="connsiteX5" fmla="*/ 376084 w 376084"/>
                      <a:gd name="connsiteY5" fmla="*/ 866554 h 920207"/>
                      <a:gd name="connsiteX6" fmla="*/ 337103 w 376084"/>
                      <a:gd name="connsiteY6" fmla="*/ 920207 h 920207"/>
                      <a:gd name="connsiteX7" fmla="*/ 251117 w 376084"/>
                      <a:gd name="connsiteY7" fmla="*/ 849263 h 920207"/>
                      <a:gd name="connsiteX8" fmla="*/ 0 w 376084"/>
                      <a:gd name="connsiteY8" fmla="*/ 243013 h 920207"/>
                      <a:gd name="connsiteX9" fmla="*/ 17419 w 376084"/>
                      <a:gd name="connsiteY9" fmla="*/ 70224 h 920207"/>
                      <a:gd name="connsiteX10" fmla="*/ 35476 w 376084"/>
                      <a:gd name="connsiteY10" fmla="*/ 0 h 9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6084" h="920207">
                        <a:moveTo>
                          <a:pt x="35476" y="0"/>
                        </a:moveTo>
                        <a:lnTo>
                          <a:pt x="98779" y="20568"/>
                        </a:lnTo>
                        <a:lnTo>
                          <a:pt x="82565" y="83625"/>
                        </a:lnTo>
                        <a:cubicBezTo>
                          <a:pt x="72030" y="135109"/>
                          <a:pt x="66497" y="188415"/>
                          <a:pt x="66497" y="243013"/>
                        </a:cubicBezTo>
                        <a:cubicBezTo>
                          <a:pt x="66497" y="461406"/>
                          <a:pt x="155018" y="659123"/>
                          <a:pt x="298138" y="802242"/>
                        </a:cubicBezTo>
                        <a:lnTo>
                          <a:pt x="376084" y="866554"/>
                        </a:lnTo>
                        <a:lnTo>
                          <a:pt x="337103" y="920207"/>
                        </a:lnTo>
                        <a:lnTo>
                          <a:pt x="251117" y="849263"/>
                        </a:lnTo>
                        <a:cubicBezTo>
                          <a:pt x="95964" y="694110"/>
                          <a:pt x="0" y="479769"/>
                          <a:pt x="0" y="243013"/>
                        </a:cubicBezTo>
                        <a:cubicBezTo>
                          <a:pt x="0" y="183824"/>
                          <a:pt x="5998" y="126036"/>
                          <a:pt x="17419" y="70224"/>
                        </a:cubicBezTo>
                        <a:lnTo>
                          <a:pt x="3547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E1158445-50D9-5F1E-8AC1-8E8B1EA90028}"/>
                      </a:ext>
                    </a:extLst>
                  </p:cNvPr>
                  <p:cNvSpPr/>
                  <p:nvPr/>
                </p:nvSpPr>
                <p:spPr>
                  <a:xfrm>
                    <a:off x="3129354" y="3475168"/>
                    <a:ext cx="376083" cy="920207"/>
                  </a:xfrm>
                  <a:custGeom>
                    <a:avLst/>
                    <a:gdLst>
                      <a:gd name="connsiteX0" fmla="*/ 340608 w 376083"/>
                      <a:gd name="connsiteY0" fmla="*/ 0 h 920207"/>
                      <a:gd name="connsiteX1" fmla="*/ 358664 w 376083"/>
                      <a:gd name="connsiteY1" fmla="*/ 70224 h 920207"/>
                      <a:gd name="connsiteX2" fmla="*/ 376083 w 376083"/>
                      <a:gd name="connsiteY2" fmla="*/ 243013 h 920207"/>
                      <a:gd name="connsiteX3" fmla="*/ 124966 w 376083"/>
                      <a:gd name="connsiteY3" fmla="*/ 849263 h 920207"/>
                      <a:gd name="connsiteX4" fmla="*/ 38981 w 376083"/>
                      <a:gd name="connsiteY4" fmla="*/ 920207 h 920207"/>
                      <a:gd name="connsiteX5" fmla="*/ 0 w 376083"/>
                      <a:gd name="connsiteY5" fmla="*/ 866554 h 920207"/>
                      <a:gd name="connsiteX6" fmla="*/ 77945 w 376083"/>
                      <a:gd name="connsiteY6" fmla="*/ 802242 h 920207"/>
                      <a:gd name="connsiteX7" fmla="*/ 309586 w 376083"/>
                      <a:gd name="connsiteY7" fmla="*/ 243013 h 920207"/>
                      <a:gd name="connsiteX8" fmla="*/ 293518 w 376083"/>
                      <a:gd name="connsiteY8" fmla="*/ 83625 h 920207"/>
                      <a:gd name="connsiteX9" fmla="*/ 277305 w 376083"/>
                      <a:gd name="connsiteY9" fmla="*/ 20569 h 920207"/>
                      <a:gd name="connsiteX10" fmla="*/ 340608 w 376083"/>
                      <a:gd name="connsiteY10" fmla="*/ 0 h 9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6083" h="920207">
                        <a:moveTo>
                          <a:pt x="340608" y="0"/>
                        </a:moveTo>
                        <a:lnTo>
                          <a:pt x="358664" y="70224"/>
                        </a:lnTo>
                        <a:cubicBezTo>
                          <a:pt x="370085" y="126036"/>
                          <a:pt x="376083" y="183824"/>
                          <a:pt x="376083" y="243013"/>
                        </a:cubicBezTo>
                        <a:cubicBezTo>
                          <a:pt x="376083" y="479769"/>
                          <a:pt x="280119" y="694110"/>
                          <a:pt x="124966" y="849263"/>
                        </a:cubicBezTo>
                        <a:lnTo>
                          <a:pt x="38981" y="920207"/>
                        </a:lnTo>
                        <a:lnTo>
                          <a:pt x="0" y="866554"/>
                        </a:lnTo>
                        <a:lnTo>
                          <a:pt x="77945" y="802242"/>
                        </a:lnTo>
                        <a:cubicBezTo>
                          <a:pt x="221065" y="659123"/>
                          <a:pt x="309586" y="461406"/>
                          <a:pt x="309586" y="243013"/>
                        </a:cubicBezTo>
                        <a:cubicBezTo>
                          <a:pt x="309586" y="188415"/>
                          <a:pt x="304054" y="135109"/>
                          <a:pt x="293518" y="83625"/>
                        </a:cubicBezTo>
                        <a:lnTo>
                          <a:pt x="277305" y="20569"/>
                        </a:lnTo>
                        <a:lnTo>
                          <a:pt x="340608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E75C200F-05CA-1D00-C139-B14FB5F986CD}"/>
                      </a:ext>
                    </a:extLst>
                  </p:cNvPr>
                  <p:cNvSpPr/>
                  <p:nvPr/>
                </p:nvSpPr>
                <p:spPr>
                  <a:xfrm>
                    <a:off x="2163136" y="4370873"/>
                    <a:ext cx="969867" cy="204675"/>
                  </a:xfrm>
                  <a:custGeom>
                    <a:avLst/>
                    <a:gdLst>
                      <a:gd name="connsiteX0" fmla="*/ 930886 w 969867"/>
                      <a:gd name="connsiteY0" fmla="*/ 0 h 204675"/>
                      <a:gd name="connsiteX1" fmla="*/ 969867 w 969867"/>
                      <a:gd name="connsiteY1" fmla="*/ 53653 h 204675"/>
                      <a:gd name="connsiteX2" fmla="*/ 964295 w 969867"/>
                      <a:gd name="connsiteY2" fmla="*/ 58250 h 204675"/>
                      <a:gd name="connsiteX3" fmla="*/ 484933 w 969867"/>
                      <a:gd name="connsiteY3" fmla="*/ 204675 h 204675"/>
                      <a:gd name="connsiteX4" fmla="*/ 5571 w 969867"/>
                      <a:gd name="connsiteY4" fmla="*/ 58250 h 204675"/>
                      <a:gd name="connsiteX5" fmla="*/ 0 w 969867"/>
                      <a:gd name="connsiteY5" fmla="*/ 53653 h 204675"/>
                      <a:gd name="connsiteX6" fmla="*/ 38980 w 969867"/>
                      <a:gd name="connsiteY6" fmla="*/ 1 h 204675"/>
                      <a:gd name="connsiteX7" fmla="*/ 42749 w 969867"/>
                      <a:gd name="connsiteY7" fmla="*/ 3110 h 204675"/>
                      <a:gd name="connsiteX8" fmla="*/ 484933 w 969867"/>
                      <a:gd name="connsiteY8" fmla="*/ 138178 h 204675"/>
                      <a:gd name="connsiteX9" fmla="*/ 927117 w 969867"/>
                      <a:gd name="connsiteY9" fmla="*/ 3110 h 204675"/>
                      <a:gd name="connsiteX10" fmla="*/ 930886 w 969867"/>
                      <a:gd name="connsiteY10" fmla="*/ 0 h 20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69867" h="204675">
                        <a:moveTo>
                          <a:pt x="930886" y="0"/>
                        </a:moveTo>
                        <a:lnTo>
                          <a:pt x="969867" y="53653"/>
                        </a:lnTo>
                        <a:lnTo>
                          <a:pt x="964295" y="58250"/>
                        </a:lnTo>
                        <a:cubicBezTo>
                          <a:pt x="827459" y="150695"/>
                          <a:pt x="662500" y="204675"/>
                          <a:pt x="484933" y="204675"/>
                        </a:cubicBezTo>
                        <a:cubicBezTo>
                          <a:pt x="307367" y="204675"/>
                          <a:pt x="142407" y="150695"/>
                          <a:pt x="5571" y="58250"/>
                        </a:cubicBezTo>
                        <a:lnTo>
                          <a:pt x="0" y="53653"/>
                        </a:lnTo>
                        <a:lnTo>
                          <a:pt x="38980" y="1"/>
                        </a:lnTo>
                        <a:lnTo>
                          <a:pt x="42749" y="3110"/>
                        </a:lnTo>
                        <a:cubicBezTo>
                          <a:pt x="168973" y="88385"/>
                          <a:pt x="321138" y="138178"/>
                          <a:pt x="484933" y="138178"/>
                        </a:cubicBezTo>
                        <a:cubicBezTo>
                          <a:pt x="648728" y="138178"/>
                          <a:pt x="800893" y="88385"/>
                          <a:pt x="927117" y="3110"/>
                        </a:cubicBezTo>
                        <a:lnTo>
                          <a:pt x="93088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732064B-1316-B5D1-7034-0DD7E30262F8}"/>
                    </a:ext>
                  </a:extLst>
                </p:cNvPr>
                <p:cNvGrpSpPr/>
                <p:nvPr/>
              </p:nvGrpSpPr>
              <p:grpSpPr>
                <a:xfrm>
                  <a:off x="1549667" y="1607671"/>
                  <a:ext cx="2090104" cy="3849792"/>
                  <a:chOff x="2671687" y="1539250"/>
                  <a:chExt cx="2426106" cy="4468682"/>
                </a:xfrm>
              </p:grpSpPr>
              <p:sp>
                <p:nvSpPr>
                  <p:cNvPr id="67" name="Freeform 6">
                    <a:extLst>
                      <a:ext uri="{FF2B5EF4-FFF2-40B4-BE49-F238E27FC236}">
                        <a16:creationId xmlns:a16="http://schemas.microsoft.com/office/drawing/2014/main" id="{0418C761-688F-FDA2-3DFC-85908EC5C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54443" y="3270591"/>
                    <a:ext cx="343350" cy="1156964"/>
                  </a:xfrm>
                  <a:custGeom>
                    <a:avLst/>
                    <a:gdLst>
                      <a:gd name="T0" fmla="*/ 448 w 603"/>
                      <a:gd name="T1" fmla="*/ 0 h 2035"/>
                      <a:gd name="T2" fmla="*/ 377 w 603"/>
                      <a:gd name="T3" fmla="*/ 2035 h 2035"/>
                      <a:gd name="T4" fmla="*/ 0 w 603"/>
                      <a:gd name="T5" fmla="*/ 1920 h 2035"/>
                      <a:gd name="T6" fmla="*/ 64 w 603"/>
                      <a:gd name="T7" fmla="*/ 89 h 2035"/>
                      <a:gd name="T8" fmla="*/ 448 w 603"/>
                      <a:gd name="T9" fmla="*/ 0 h 2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3" h="2035">
                        <a:moveTo>
                          <a:pt x="448" y="0"/>
                        </a:moveTo>
                        <a:cubicBezTo>
                          <a:pt x="603" y="673"/>
                          <a:pt x="578" y="1374"/>
                          <a:pt x="377" y="2035"/>
                        </a:cubicBezTo>
                        <a:lnTo>
                          <a:pt x="0" y="1920"/>
                        </a:lnTo>
                        <a:cubicBezTo>
                          <a:pt x="182" y="1326"/>
                          <a:pt x="204" y="694"/>
                          <a:pt x="64" y="89"/>
                        </a:cubicBezTo>
                        <a:lnTo>
                          <a:pt x="448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" name="Freeform 5">
                    <a:extLst>
                      <a:ext uri="{FF2B5EF4-FFF2-40B4-BE49-F238E27FC236}">
                        <a16:creationId xmlns:a16="http://schemas.microsoft.com/office/drawing/2014/main" id="{C86DA82E-6D3D-784E-EB3B-E6F16C9773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1545" y="2249898"/>
                    <a:ext cx="708071" cy="1071460"/>
                  </a:xfrm>
                  <a:custGeom>
                    <a:avLst/>
                    <a:gdLst>
                      <a:gd name="T0" fmla="*/ 288 w 1244"/>
                      <a:gd name="T1" fmla="*/ 0 h 1886"/>
                      <a:gd name="T2" fmla="*/ 1244 w 1244"/>
                      <a:gd name="T3" fmla="*/ 1797 h 1886"/>
                      <a:gd name="T4" fmla="*/ 860 w 1244"/>
                      <a:gd name="T5" fmla="*/ 1886 h 1886"/>
                      <a:gd name="T6" fmla="*/ 0 w 1244"/>
                      <a:gd name="T7" fmla="*/ 268 h 1886"/>
                      <a:gd name="T8" fmla="*/ 288 w 1244"/>
                      <a:gd name="T9" fmla="*/ 0 h 18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44" h="1886">
                        <a:moveTo>
                          <a:pt x="288" y="0"/>
                        </a:moveTo>
                        <a:cubicBezTo>
                          <a:pt x="759" y="505"/>
                          <a:pt x="1088" y="1125"/>
                          <a:pt x="1244" y="1797"/>
                        </a:cubicBezTo>
                        <a:lnTo>
                          <a:pt x="860" y="1886"/>
                        </a:lnTo>
                        <a:cubicBezTo>
                          <a:pt x="721" y="1280"/>
                          <a:pt x="424" y="722"/>
                          <a:pt x="0" y="268"/>
                        </a:cubicBez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6B95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Freeform 7">
                    <a:extLst>
                      <a:ext uri="{FF2B5EF4-FFF2-40B4-BE49-F238E27FC236}">
                        <a16:creationId xmlns:a16="http://schemas.microsoft.com/office/drawing/2014/main" id="{EFF5DAE9-971B-E139-0AAF-99FE8C837F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2683" y="4362092"/>
                    <a:ext cx="765520" cy="1046079"/>
                  </a:xfrm>
                  <a:custGeom>
                    <a:avLst/>
                    <a:gdLst>
                      <a:gd name="T0" fmla="*/ 1347 w 1347"/>
                      <a:gd name="T1" fmla="*/ 115 h 1841"/>
                      <a:gd name="T2" fmla="*/ 268 w 1347"/>
                      <a:gd name="T3" fmla="*/ 1841 h 1841"/>
                      <a:gd name="T4" fmla="*/ 0 w 1347"/>
                      <a:gd name="T5" fmla="*/ 1553 h 1841"/>
                      <a:gd name="T6" fmla="*/ 970 w 1347"/>
                      <a:gd name="T7" fmla="*/ 0 h 1841"/>
                      <a:gd name="T8" fmla="*/ 1347 w 1347"/>
                      <a:gd name="T9" fmla="*/ 115 h 18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47" h="1841">
                        <a:moveTo>
                          <a:pt x="1347" y="115"/>
                        </a:moveTo>
                        <a:cubicBezTo>
                          <a:pt x="1145" y="775"/>
                          <a:pt x="773" y="1370"/>
                          <a:pt x="268" y="1841"/>
                        </a:cubicBezTo>
                        <a:lnTo>
                          <a:pt x="0" y="1553"/>
                        </a:lnTo>
                        <a:cubicBezTo>
                          <a:pt x="454" y="1130"/>
                          <a:pt x="789" y="594"/>
                          <a:pt x="970" y="0"/>
                        </a:cubicBezTo>
                        <a:lnTo>
                          <a:pt x="1347" y="115"/>
                        </a:lnTo>
                        <a:close/>
                      </a:path>
                    </a:pathLst>
                  </a:custGeom>
                  <a:solidFill>
                    <a:srgbClr val="FF6699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Freeform 8">
                    <a:extLst>
                      <a:ext uri="{FF2B5EF4-FFF2-40B4-BE49-F238E27FC236}">
                        <a16:creationId xmlns:a16="http://schemas.microsoft.com/office/drawing/2014/main" id="{96B2F8BE-1256-6457-758F-D0C3543785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2188" y="5243843"/>
                    <a:ext cx="1072797" cy="706737"/>
                  </a:xfrm>
                  <a:custGeom>
                    <a:avLst/>
                    <a:gdLst>
                      <a:gd name="T0" fmla="*/ 1886 w 1886"/>
                      <a:gd name="T1" fmla="*/ 288 h 1244"/>
                      <a:gd name="T2" fmla="*/ 88 w 1886"/>
                      <a:gd name="T3" fmla="*/ 1244 h 1244"/>
                      <a:gd name="T4" fmla="*/ 0 w 1886"/>
                      <a:gd name="T5" fmla="*/ 861 h 1244"/>
                      <a:gd name="T6" fmla="*/ 1618 w 1886"/>
                      <a:gd name="T7" fmla="*/ 0 h 1244"/>
                      <a:gd name="T8" fmla="*/ 1886 w 1886"/>
                      <a:gd name="T9" fmla="*/ 288 h 1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86" h="1244">
                        <a:moveTo>
                          <a:pt x="1886" y="288"/>
                        </a:moveTo>
                        <a:cubicBezTo>
                          <a:pt x="1381" y="759"/>
                          <a:pt x="761" y="1089"/>
                          <a:pt x="88" y="1244"/>
                        </a:cubicBezTo>
                        <a:lnTo>
                          <a:pt x="0" y="861"/>
                        </a:lnTo>
                        <a:cubicBezTo>
                          <a:pt x="605" y="721"/>
                          <a:pt x="1163" y="424"/>
                          <a:pt x="1618" y="0"/>
                        </a:cubicBezTo>
                        <a:lnTo>
                          <a:pt x="1886" y="288"/>
                        </a:lnTo>
                        <a:close/>
                      </a:path>
                    </a:pathLst>
                  </a:custGeom>
                  <a:solidFill>
                    <a:srgbClr val="F6B95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reeform 16">
                    <a:extLst>
                      <a:ext uri="{FF2B5EF4-FFF2-40B4-BE49-F238E27FC236}">
                        <a16:creationId xmlns:a16="http://schemas.microsoft.com/office/drawing/2014/main" id="{951E970B-CB9C-BFFA-A4A8-67E0B80BAA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7123" y="1636682"/>
                    <a:ext cx="1047411" cy="765520"/>
                  </a:xfrm>
                  <a:custGeom>
                    <a:avLst/>
                    <a:gdLst>
                      <a:gd name="T0" fmla="*/ 115 w 1842"/>
                      <a:gd name="T1" fmla="*/ 0 h 1347"/>
                      <a:gd name="T2" fmla="*/ 1842 w 1842"/>
                      <a:gd name="T3" fmla="*/ 1079 h 1347"/>
                      <a:gd name="T4" fmla="*/ 1554 w 1842"/>
                      <a:gd name="T5" fmla="*/ 1347 h 1347"/>
                      <a:gd name="T6" fmla="*/ 0 w 1842"/>
                      <a:gd name="T7" fmla="*/ 376 h 1347"/>
                      <a:gd name="T8" fmla="*/ 115 w 1842"/>
                      <a:gd name="T9" fmla="*/ 0 h 13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42" h="1347">
                        <a:moveTo>
                          <a:pt x="115" y="0"/>
                        </a:moveTo>
                        <a:cubicBezTo>
                          <a:pt x="776" y="202"/>
                          <a:pt x="1371" y="574"/>
                          <a:pt x="1842" y="1079"/>
                        </a:cubicBezTo>
                        <a:lnTo>
                          <a:pt x="1554" y="1347"/>
                        </a:lnTo>
                        <a:cubicBezTo>
                          <a:pt x="1130" y="893"/>
                          <a:pt x="595" y="558"/>
                          <a:pt x="0" y="376"/>
                        </a:cubicBezTo>
                        <a:lnTo>
                          <a:pt x="115" y="0"/>
                        </a:lnTo>
                        <a:close/>
                      </a:path>
                    </a:pathLst>
                  </a:custGeom>
                  <a:solidFill>
                    <a:srgbClr val="009DB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DF6667BA-E78F-BDAA-8FE9-D4D619BB75C8}"/>
                      </a:ext>
                    </a:extLst>
                  </p:cNvPr>
                  <p:cNvGrpSpPr/>
                  <p:nvPr/>
                </p:nvGrpSpPr>
                <p:grpSpPr>
                  <a:xfrm>
                    <a:off x="2671687" y="1539250"/>
                    <a:ext cx="2374480" cy="4468682"/>
                    <a:chOff x="2671687" y="1539250"/>
                    <a:chExt cx="2374480" cy="4468682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DEF914EA-46A2-FBE2-0454-1B68D9FB4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687" y="1539250"/>
                      <a:ext cx="810898" cy="311188"/>
                    </a:xfrm>
                    <a:custGeom>
                      <a:avLst/>
                      <a:gdLst>
                        <a:gd name="connsiteX0" fmla="*/ 89245 w 810898"/>
                        <a:gd name="connsiteY0" fmla="*/ 1042 h 311188"/>
                        <a:gd name="connsiteX1" fmla="*/ 810898 w 810898"/>
                        <a:gd name="connsiteY1" fmla="*/ 97573 h 311188"/>
                        <a:gd name="connsiteX2" fmla="*/ 745485 w 810898"/>
                        <a:gd name="connsiteY2" fmla="*/ 311188 h 311188"/>
                        <a:gd name="connsiteX3" fmla="*/ 95917 w 810898"/>
                        <a:gd name="connsiteY3" fmla="*/ 224116 h 311188"/>
                        <a:gd name="connsiteX4" fmla="*/ 0 w 810898"/>
                        <a:gd name="connsiteY4" fmla="*/ 230179 h 311188"/>
                        <a:gd name="connsiteX5" fmla="*/ 0 w 810898"/>
                        <a:gd name="connsiteY5" fmla="*/ 6678 h 311188"/>
                        <a:gd name="connsiteX6" fmla="*/ 89245 w 810898"/>
                        <a:gd name="connsiteY6" fmla="*/ 1042 h 311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0898" h="311188">
                          <a:moveTo>
                            <a:pt x="89245" y="1042"/>
                          </a:moveTo>
                          <a:cubicBezTo>
                            <a:pt x="332518" y="-6376"/>
                            <a:pt x="576263" y="25847"/>
                            <a:pt x="810898" y="97573"/>
                          </a:cubicBezTo>
                          <a:lnTo>
                            <a:pt x="745485" y="311188"/>
                          </a:lnTo>
                          <a:cubicBezTo>
                            <a:pt x="534313" y="246564"/>
                            <a:pt x="314921" y="217448"/>
                            <a:pt x="95917" y="224116"/>
                          </a:cubicBezTo>
                          <a:lnTo>
                            <a:pt x="0" y="230179"/>
                          </a:lnTo>
                          <a:lnTo>
                            <a:pt x="0" y="6678"/>
                          </a:lnTo>
                          <a:lnTo>
                            <a:pt x="89245" y="1042"/>
                          </a:lnTo>
                          <a:close/>
                        </a:path>
                      </a:pathLst>
                    </a:custGeom>
                    <a:solidFill>
                      <a:srgbClr val="009DB6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74B1E543-614D-8A5C-68AD-067312E08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688" y="5733105"/>
                      <a:ext cx="659933" cy="274827"/>
                    </a:xfrm>
                    <a:custGeom>
                      <a:avLst/>
                      <a:gdLst>
                        <a:gd name="connsiteX0" fmla="*/ 609878 w 659933"/>
                        <a:gd name="connsiteY0" fmla="*/ 0 h 274827"/>
                        <a:gd name="connsiteX1" fmla="*/ 659933 w 659933"/>
                        <a:gd name="connsiteY1" fmla="*/ 217592 h 274827"/>
                        <a:gd name="connsiteX2" fmla="*/ 78891 w 659933"/>
                        <a:gd name="connsiteY2" fmla="*/ 273481 h 274827"/>
                        <a:gd name="connsiteX3" fmla="*/ 0 w 659933"/>
                        <a:gd name="connsiteY3" fmla="*/ 268167 h 274827"/>
                        <a:gd name="connsiteX4" fmla="*/ 0 w 659933"/>
                        <a:gd name="connsiteY4" fmla="*/ 44157 h 274827"/>
                        <a:gd name="connsiteX5" fmla="*/ 86570 w 659933"/>
                        <a:gd name="connsiteY5" fmla="*/ 49995 h 274827"/>
                        <a:gd name="connsiteX6" fmla="*/ 609878 w 659933"/>
                        <a:gd name="connsiteY6" fmla="*/ 0 h 274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59933" h="274827">
                          <a:moveTo>
                            <a:pt x="609878" y="0"/>
                          </a:moveTo>
                          <a:lnTo>
                            <a:pt x="659933" y="217592"/>
                          </a:lnTo>
                          <a:cubicBezTo>
                            <a:pt x="468812" y="261622"/>
                            <a:pt x="273425" y="280228"/>
                            <a:pt x="78891" y="273481"/>
                          </a:cubicBezTo>
                          <a:lnTo>
                            <a:pt x="0" y="268167"/>
                          </a:lnTo>
                          <a:lnTo>
                            <a:pt x="0" y="44157"/>
                          </a:lnTo>
                          <a:lnTo>
                            <a:pt x="86570" y="49995"/>
                          </a:lnTo>
                          <a:cubicBezTo>
                            <a:pt x="261622" y="56103"/>
                            <a:pt x="437528" y="39485"/>
                            <a:pt x="609878" y="0"/>
                          </a:cubicBezTo>
                          <a:close/>
                        </a:path>
                      </a:pathLst>
                    </a:custGeom>
                    <a:solidFill>
                      <a:srgbClr val="F6B957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9122D8DB-F681-B675-9967-36D5A2C34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13855" y="1597776"/>
                      <a:ext cx="1832312" cy="4383644"/>
                      <a:chOff x="2979072" y="1460613"/>
                      <a:chExt cx="1832312" cy="4383647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156E16FB-B1D7-A9B1-6A15-850242B90C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79072" y="5548274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92" name="Diamond 91">
                          <a:extLst>
                            <a:ext uri="{FF2B5EF4-FFF2-40B4-BE49-F238E27FC236}">
                              <a16:creationId xmlns:a16="http://schemas.microsoft.com/office/drawing/2014/main" id="{802CAF98-A177-BCC5-CF66-A2A6EFAC41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3" name="Rectangle: Diagonal Corners Rounded 92">
                          <a:extLst>
                            <a:ext uri="{FF2B5EF4-FFF2-40B4-BE49-F238E27FC236}">
                              <a16:creationId xmlns:a16="http://schemas.microsoft.com/office/drawing/2014/main" id="{92DB2CFA-E543-F571-2034-0E9DE909AD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2A9C1001-F6FD-07B9-C6CF-5F693D56D0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71050" y="5069862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90" name="Diamond 89">
                          <a:extLst>
                            <a:ext uri="{FF2B5EF4-FFF2-40B4-BE49-F238E27FC236}">
                              <a16:creationId xmlns:a16="http://schemas.microsoft.com/office/drawing/2014/main" id="{BBB13424-BF55-9028-1FEE-A0CD0CEDE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1" name="Rectangle: Diagonal Corners Rounded 90">
                          <a:extLst>
                            <a:ext uri="{FF2B5EF4-FFF2-40B4-BE49-F238E27FC236}">
                              <a16:creationId xmlns:a16="http://schemas.microsoft.com/office/drawing/2014/main" id="{786EB7FF-05EF-CC8A-F513-3A95248969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094198EF-B0F4-8A76-D116-AD145273EB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96348" y="4122495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88" name="Diamond 87">
                          <a:extLst>
                            <a:ext uri="{FF2B5EF4-FFF2-40B4-BE49-F238E27FC236}">
                              <a16:creationId xmlns:a16="http://schemas.microsoft.com/office/drawing/2014/main" id="{1FF69172-CF9B-7401-D789-1149A70C9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9" name="Rectangle: Diagonal Corners Rounded 88">
                          <a:extLst>
                            <a:ext uri="{FF2B5EF4-FFF2-40B4-BE49-F238E27FC236}">
                              <a16:creationId xmlns:a16="http://schemas.microsoft.com/office/drawing/2014/main" id="{12D7C5A9-D40F-31FA-369D-2EBD16E06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79" name="Group 78">
                        <a:extLst>
                          <a:ext uri="{FF2B5EF4-FFF2-40B4-BE49-F238E27FC236}">
                            <a16:creationId xmlns:a16="http://schemas.microsoft.com/office/drawing/2014/main" id="{0D91B55D-1F26-BFB3-0845-7A2A20C493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15398" y="3073925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86" name="Diamond 85">
                          <a:extLst>
                            <a:ext uri="{FF2B5EF4-FFF2-40B4-BE49-F238E27FC236}">
                              <a16:creationId xmlns:a16="http://schemas.microsoft.com/office/drawing/2014/main" id="{C1AAE05C-B06E-CA00-E0B0-B75D690901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7" name="Rectangle: Diagonal Corners Rounded 86">
                          <a:extLst>
                            <a:ext uri="{FF2B5EF4-FFF2-40B4-BE49-F238E27FC236}">
                              <a16:creationId xmlns:a16="http://schemas.microsoft.com/office/drawing/2014/main" id="{0CFAA9C3-C30E-11F7-89DB-A27EBDB84D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80" name="Group 79">
                        <a:extLst>
                          <a:ext uri="{FF2B5EF4-FFF2-40B4-BE49-F238E27FC236}">
                            <a16:creationId xmlns:a16="http://schemas.microsoft.com/office/drawing/2014/main" id="{6F0B3717-485F-8F7B-51E2-5CA89D5C1A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17772" y="2059836"/>
                        <a:ext cx="295988" cy="295988"/>
                        <a:chOff x="3900603" y="1727436"/>
                        <a:chExt cx="139221" cy="139221"/>
                      </a:xfrm>
                    </p:grpSpPr>
                    <p:sp>
                      <p:nvSpPr>
                        <p:cNvPr id="84" name="Diamond 83">
                          <a:extLst>
                            <a:ext uri="{FF2B5EF4-FFF2-40B4-BE49-F238E27FC236}">
                              <a16:creationId xmlns:a16="http://schemas.microsoft.com/office/drawing/2014/main" id="{7C4EBDD8-4A59-4B41-6CA3-1E6680443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5" name="Rectangle: Diagonal Corners Rounded 84">
                          <a:extLst>
                            <a:ext uri="{FF2B5EF4-FFF2-40B4-BE49-F238E27FC236}">
                              <a16:creationId xmlns:a16="http://schemas.microsoft.com/office/drawing/2014/main" id="{2E3017E3-0650-4AE2-A637-6669D2ADC4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4" y="1727437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81" name="Group 80">
                        <a:extLst>
                          <a:ext uri="{FF2B5EF4-FFF2-40B4-BE49-F238E27FC236}">
                            <a16:creationId xmlns:a16="http://schemas.microsoft.com/office/drawing/2014/main" id="{856E5E4B-683C-C607-1EB0-D23EA71E12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79072" y="1460613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82" name="Diamond 81">
                          <a:extLst>
                            <a:ext uri="{FF2B5EF4-FFF2-40B4-BE49-F238E27FC236}">
                              <a16:creationId xmlns:a16="http://schemas.microsoft.com/office/drawing/2014/main" id="{F71894C9-B701-5B4A-E551-6308242449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3" name="Rectangle: Diagonal Corners Rounded 82">
                          <a:extLst>
                            <a:ext uri="{FF2B5EF4-FFF2-40B4-BE49-F238E27FC236}">
                              <a16:creationId xmlns:a16="http://schemas.microsoft.com/office/drawing/2014/main" id="{A916809D-1BB3-58C8-CE09-37FECC8B2F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0B8B9F-373B-2C00-724D-6BB257AE38F7}"/>
                </a:ext>
              </a:extLst>
            </p:cNvPr>
            <p:cNvGrpSpPr/>
            <p:nvPr/>
          </p:nvGrpSpPr>
          <p:grpSpPr>
            <a:xfrm>
              <a:off x="4707813" y="1186648"/>
              <a:ext cx="6894529" cy="5170504"/>
              <a:chOff x="4707813" y="1186648"/>
              <a:chExt cx="6894529" cy="517050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20F4E0D-6D39-36DF-7C95-D064316063BD}"/>
                  </a:ext>
                </a:extLst>
              </p:cNvPr>
              <p:cNvGrpSpPr/>
              <p:nvPr/>
            </p:nvGrpSpPr>
            <p:grpSpPr>
              <a:xfrm>
                <a:off x="4707813" y="1186648"/>
                <a:ext cx="5939402" cy="926923"/>
                <a:chOff x="4707813" y="1186648"/>
                <a:chExt cx="5939402" cy="926923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2BB3E1E-E4C6-8E5B-AB9E-3D1FC8C61EAE}"/>
                    </a:ext>
                  </a:extLst>
                </p:cNvPr>
                <p:cNvGrpSpPr/>
                <p:nvPr/>
              </p:nvGrpSpPr>
              <p:grpSpPr>
                <a:xfrm>
                  <a:off x="6071931" y="1271940"/>
                  <a:ext cx="4575284" cy="672921"/>
                  <a:chOff x="7136483" y="1439264"/>
                  <a:chExt cx="4380166" cy="644222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3032BC4-B0CC-9A27-625D-84942F3C95EA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3" y="1818301"/>
                    <a:ext cx="4380166" cy="26518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Menyimpan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semua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all item/material yang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ada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di Warehouse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B820E2FE-6BE5-F45E-0F70-7FA86949A49A}"/>
                      </a:ext>
                    </a:extLst>
                  </p:cNvPr>
                  <p:cNvSpPr/>
                  <p:nvPr/>
                </p:nvSpPr>
                <p:spPr>
                  <a:xfrm>
                    <a:off x="7136483" y="1439264"/>
                    <a:ext cx="3613222" cy="32411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Master Material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C4CD611-966E-2827-D1B9-4BA01B0A5AA6}"/>
                    </a:ext>
                  </a:extLst>
                </p:cNvPr>
                <p:cNvGrpSpPr/>
                <p:nvPr/>
              </p:nvGrpSpPr>
              <p:grpSpPr>
                <a:xfrm>
                  <a:off x="4707813" y="1186648"/>
                  <a:ext cx="926922" cy="926923"/>
                  <a:chOff x="5547995" y="1344549"/>
                  <a:chExt cx="887393" cy="887393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1EC5BBED-3CD4-39B7-59A3-AC34345ECCC9}"/>
                      </a:ext>
                    </a:extLst>
                  </p:cNvPr>
                  <p:cNvSpPr/>
                  <p:nvPr/>
                </p:nvSpPr>
                <p:spPr>
                  <a:xfrm>
                    <a:off x="5547995" y="1344549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9" name="Flowchart: Punched Tape 58">
                    <a:extLst>
                      <a:ext uri="{FF2B5EF4-FFF2-40B4-BE49-F238E27FC236}">
                        <a16:creationId xmlns:a16="http://schemas.microsoft.com/office/drawing/2014/main" id="{76557FA0-0885-79B9-FE97-4724D94CC4F4}"/>
                      </a:ext>
                    </a:extLst>
                  </p:cNvPr>
                  <p:cNvSpPr/>
                  <p:nvPr/>
                </p:nvSpPr>
                <p:spPr>
                  <a:xfrm>
                    <a:off x="5547995" y="1344549"/>
                    <a:ext cx="887393" cy="887393"/>
                  </a:xfrm>
                  <a:prstGeom prst="flowChartPunchedTape">
                    <a:avLst/>
                  </a:prstGeom>
                  <a:solidFill>
                    <a:srgbClr val="009DB6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8609AC2-3BA2-0C30-ADC8-E00DD975CE57}"/>
                  </a:ext>
                </a:extLst>
              </p:cNvPr>
              <p:cNvGrpSpPr/>
              <p:nvPr/>
            </p:nvGrpSpPr>
            <p:grpSpPr>
              <a:xfrm>
                <a:off x="4707813" y="5430229"/>
                <a:ext cx="5939396" cy="926923"/>
                <a:chOff x="4707813" y="5430229"/>
                <a:chExt cx="5939396" cy="926923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F2DF6D15-2EA5-DB1E-05FA-3184B7D837E4}"/>
                    </a:ext>
                  </a:extLst>
                </p:cNvPr>
                <p:cNvGrpSpPr/>
                <p:nvPr/>
              </p:nvGrpSpPr>
              <p:grpSpPr>
                <a:xfrm>
                  <a:off x="4707813" y="5430229"/>
                  <a:ext cx="926922" cy="926923"/>
                  <a:chOff x="5547995" y="5407154"/>
                  <a:chExt cx="887393" cy="887393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8C4D6EE3-8DE3-AE88-FE64-835362F5C151}"/>
                      </a:ext>
                    </a:extLst>
                  </p:cNvPr>
                  <p:cNvSpPr/>
                  <p:nvPr/>
                </p:nvSpPr>
                <p:spPr>
                  <a:xfrm>
                    <a:off x="5547995" y="5407154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" name="Flowchart: Punched Tape 53">
                    <a:extLst>
                      <a:ext uri="{FF2B5EF4-FFF2-40B4-BE49-F238E27FC236}">
                        <a16:creationId xmlns:a16="http://schemas.microsoft.com/office/drawing/2014/main" id="{ADD92021-30BB-1CDF-3CE7-1AE83CC37B61}"/>
                      </a:ext>
                    </a:extLst>
                  </p:cNvPr>
                  <p:cNvSpPr/>
                  <p:nvPr/>
                </p:nvSpPr>
                <p:spPr>
                  <a:xfrm>
                    <a:off x="5547995" y="5407154"/>
                    <a:ext cx="887393" cy="887393"/>
                  </a:xfrm>
                  <a:prstGeom prst="flowChartPunchedTape">
                    <a:avLst/>
                  </a:prstGeom>
                  <a:solidFill>
                    <a:srgbClr val="F6B957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5809437-A9E7-C336-765F-B12CE6804329}"/>
                    </a:ext>
                  </a:extLst>
                </p:cNvPr>
                <p:cNvGrpSpPr/>
                <p:nvPr/>
              </p:nvGrpSpPr>
              <p:grpSpPr>
                <a:xfrm>
                  <a:off x="6071926" y="5509533"/>
                  <a:ext cx="4575283" cy="672932"/>
                  <a:chOff x="7136484" y="1439255"/>
                  <a:chExt cx="4380166" cy="644234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CCD82A2-8F18-AA55-2323-15CBE8D18CD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4" y="1818303"/>
                    <a:ext cx="4380166" cy="26518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Monitoring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jumlah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stock actual 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0CA3419-CC7E-EAE8-BC40-A25116434310}"/>
                      </a:ext>
                    </a:extLst>
                  </p:cNvPr>
                  <p:cNvSpPr/>
                  <p:nvPr/>
                </p:nvSpPr>
                <p:spPr>
                  <a:xfrm>
                    <a:off x="7136484" y="1439255"/>
                    <a:ext cx="1598326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Control Stock</a:t>
                    </a:r>
                  </a:p>
                </p:txBody>
              </p: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B515B2-ECC7-081E-3C06-41C63CE7A3E3}"/>
                  </a:ext>
                </a:extLst>
              </p:cNvPr>
              <p:cNvGrpSpPr/>
              <p:nvPr/>
            </p:nvGrpSpPr>
            <p:grpSpPr>
              <a:xfrm>
                <a:off x="5286898" y="2247543"/>
                <a:ext cx="5927933" cy="926923"/>
                <a:chOff x="5286898" y="2247543"/>
                <a:chExt cx="5927933" cy="926923"/>
              </a:xfrm>
            </p:grpSpPr>
            <p:sp>
              <p:nvSpPr>
                <p:cNvPr id="47" name="Flowchart: Punched Tape 46">
                  <a:extLst>
                    <a:ext uri="{FF2B5EF4-FFF2-40B4-BE49-F238E27FC236}">
                      <a16:creationId xmlns:a16="http://schemas.microsoft.com/office/drawing/2014/main" id="{3DC99409-9272-FA55-F08B-E3C7B1DF60E4}"/>
                    </a:ext>
                  </a:extLst>
                </p:cNvPr>
                <p:cNvSpPr/>
                <p:nvPr/>
              </p:nvSpPr>
              <p:spPr>
                <a:xfrm>
                  <a:off x="5286898" y="2247543"/>
                  <a:ext cx="926923" cy="926923"/>
                </a:xfrm>
                <a:prstGeom prst="flowChartPunchedTape">
                  <a:avLst/>
                </a:prstGeom>
                <a:solidFill>
                  <a:srgbClr val="F6B957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07201C4-65FC-2CED-3C06-ED2C6785F1A7}"/>
                    </a:ext>
                  </a:extLst>
                </p:cNvPr>
                <p:cNvGrpSpPr/>
                <p:nvPr/>
              </p:nvGrpSpPr>
              <p:grpSpPr>
                <a:xfrm>
                  <a:off x="6639547" y="2328750"/>
                  <a:ext cx="4575284" cy="672937"/>
                  <a:chOff x="7136483" y="1439252"/>
                  <a:chExt cx="4380166" cy="644238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4D0C59D-AD83-4563-239B-13DF10FDABA9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3" y="1818304"/>
                    <a:ext cx="4380166" cy="26518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Menyimpan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history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kedatangan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barang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BDE6AC6-6E3A-5C6A-C8B7-3E3133967C32}"/>
                      </a:ext>
                    </a:extLst>
                  </p:cNvPr>
                  <p:cNvSpPr/>
                  <p:nvPr/>
                </p:nvSpPr>
                <p:spPr>
                  <a:xfrm>
                    <a:off x="7136483" y="1439252"/>
                    <a:ext cx="1637612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Inbound</a:t>
                    </a: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A14B6A-B988-E84F-A154-1D80B0FC925B}"/>
                  </a:ext>
                </a:extLst>
              </p:cNvPr>
              <p:cNvGrpSpPr/>
              <p:nvPr/>
            </p:nvGrpSpPr>
            <p:grpSpPr>
              <a:xfrm>
                <a:off x="5286898" y="4369333"/>
                <a:ext cx="5927934" cy="926923"/>
                <a:chOff x="5286898" y="4369333"/>
                <a:chExt cx="5927934" cy="9269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F748518-C564-2114-5441-0049ABF95BF9}"/>
                    </a:ext>
                  </a:extLst>
                </p:cNvPr>
                <p:cNvGrpSpPr/>
                <p:nvPr/>
              </p:nvGrpSpPr>
              <p:grpSpPr>
                <a:xfrm>
                  <a:off x="5286898" y="4369333"/>
                  <a:ext cx="926923" cy="926923"/>
                  <a:chOff x="6102384" y="4394727"/>
                  <a:chExt cx="887393" cy="887393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78E0831D-C74E-2615-9BF7-97EF5F4F75C0}"/>
                      </a:ext>
                    </a:extLst>
                  </p:cNvPr>
                  <p:cNvSpPr/>
                  <p:nvPr/>
                </p:nvSpPr>
                <p:spPr>
                  <a:xfrm>
                    <a:off x="6102384" y="4394727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lowchart: Punched Tape 39">
                    <a:extLst>
                      <a:ext uri="{FF2B5EF4-FFF2-40B4-BE49-F238E27FC236}">
                        <a16:creationId xmlns:a16="http://schemas.microsoft.com/office/drawing/2014/main" id="{5E9B06FE-4AA0-3802-8FE7-340C72F12AB5}"/>
                      </a:ext>
                    </a:extLst>
                  </p:cNvPr>
                  <p:cNvSpPr/>
                  <p:nvPr/>
                </p:nvSpPr>
                <p:spPr>
                  <a:xfrm>
                    <a:off x="6102384" y="4394727"/>
                    <a:ext cx="887393" cy="887393"/>
                  </a:xfrm>
                  <a:prstGeom prst="flowChartPunchedTape">
                    <a:avLst/>
                  </a:prstGeom>
                  <a:solidFill>
                    <a:srgbClr val="FF6699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4E683BB-79B8-6BE2-E99C-B3B413E20CA7}"/>
                    </a:ext>
                  </a:extLst>
                </p:cNvPr>
                <p:cNvGrpSpPr/>
                <p:nvPr/>
              </p:nvGrpSpPr>
              <p:grpSpPr>
                <a:xfrm>
                  <a:off x="6639548" y="4448638"/>
                  <a:ext cx="4575284" cy="765266"/>
                  <a:chOff x="7136484" y="1439255"/>
                  <a:chExt cx="4380166" cy="732630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AB70E2D-94C6-179A-29EE-CE6D8D36FBA4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4" y="1729908"/>
                    <a:ext cx="4380166" cy="4419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Menyesuaikan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jumlah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stock yang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selisih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antara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actual dan di WMS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D478951-302D-0353-AF7F-3A15A57BAFD1}"/>
                      </a:ext>
                    </a:extLst>
                  </p:cNvPr>
                  <p:cNvSpPr/>
                  <p:nvPr/>
                </p:nvSpPr>
                <p:spPr>
                  <a:xfrm>
                    <a:off x="7136484" y="1439255"/>
                    <a:ext cx="1598324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Adjustment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5D0EE0B-5DCD-1457-8F80-526BD0FE0AB6}"/>
                  </a:ext>
                </a:extLst>
              </p:cNvPr>
              <p:cNvGrpSpPr/>
              <p:nvPr/>
            </p:nvGrpSpPr>
            <p:grpSpPr>
              <a:xfrm>
                <a:off x="5672867" y="3308438"/>
                <a:ext cx="5929475" cy="926923"/>
                <a:chOff x="5672867" y="3308438"/>
                <a:chExt cx="5929475" cy="92692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C4F1801-B7C6-72B4-531A-8A2E299E3D05}"/>
                    </a:ext>
                  </a:extLst>
                </p:cNvPr>
                <p:cNvGrpSpPr/>
                <p:nvPr/>
              </p:nvGrpSpPr>
              <p:grpSpPr>
                <a:xfrm>
                  <a:off x="5672867" y="3308438"/>
                  <a:ext cx="926924" cy="926923"/>
                  <a:chOff x="6471893" y="3378001"/>
                  <a:chExt cx="887394" cy="88739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45E5E3A-9224-DFB4-4655-510FA6FFE941}"/>
                      </a:ext>
                    </a:extLst>
                  </p:cNvPr>
                  <p:cNvSpPr/>
                  <p:nvPr/>
                </p:nvSpPr>
                <p:spPr>
                  <a:xfrm>
                    <a:off x="6471893" y="3378001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Flowchart: Punched Tape 31">
                    <a:extLst>
                      <a:ext uri="{FF2B5EF4-FFF2-40B4-BE49-F238E27FC236}">
                        <a16:creationId xmlns:a16="http://schemas.microsoft.com/office/drawing/2014/main" id="{64A2C90E-E1D6-6886-2D93-70DB00C0643F}"/>
                      </a:ext>
                    </a:extLst>
                  </p:cNvPr>
                  <p:cNvSpPr/>
                  <p:nvPr/>
                </p:nvSpPr>
                <p:spPr>
                  <a:xfrm>
                    <a:off x="6471894" y="3378001"/>
                    <a:ext cx="887393" cy="887393"/>
                  </a:xfrm>
                  <a:prstGeom prst="flowChartPunchedTap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3EE423D-559E-D34C-A5D4-50213CBD978B}"/>
                    </a:ext>
                  </a:extLst>
                </p:cNvPr>
                <p:cNvGrpSpPr/>
                <p:nvPr/>
              </p:nvGrpSpPr>
              <p:grpSpPr>
                <a:xfrm>
                  <a:off x="7027058" y="3387742"/>
                  <a:ext cx="4575284" cy="672932"/>
                  <a:chOff x="7136483" y="1439255"/>
                  <a:chExt cx="4380167" cy="644234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4D351288-1B42-F8AB-3E6C-74F6F6DA4DBF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3" y="1818303"/>
                    <a:ext cx="4380167" cy="26518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Menyimpan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histori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prosess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pengambilan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/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pengeluaran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barang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572CD0E5-52F2-EFF7-74E9-BE20E5CC8D2C}"/>
                      </a:ext>
                    </a:extLst>
                  </p:cNvPr>
                  <p:cNvSpPr/>
                  <p:nvPr/>
                </p:nvSpPr>
                <p:spPr>
                  <a:xfrm>
                    <a:off x="7136483" y="1439255"/>
                    <a:ext cx="1598328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Outbound</a:t>
                    </a:r>
                  </a:p>
                </p:txBody>
              </p:sp>
            </p:grpSp>
          </p:grpSp>
        </p:grp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C9BB3DB-F073-C10C-879B-C358E6B69B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87" y="913149"/>
            <a:ext cx="669644" cy="66964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DEA5A1B-5075-93A1-BFCD-98D49BDF81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74" y="1890734"/>
            <a:ext cx="777724" cy="77772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64569B1-442E-3CA5-0422-8AE67E8D35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565" y="3117935"/>
            <a:ext cx="713828" cy="64489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ED4BE0D-D8B6-8E1B-FAD5-F12C40B51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47" y="4258255"/>
            <a:ext cx="543747" cy="54374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D244363-3F80-C428-EB7F-ECAA1B3381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44" y="5256705"/>
            <a:ext cx="649658" cy="64965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5EF1648-A3CB-05F8-1077-B3DDEB137C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26" y="2806531"/>
            <a:ext cx="1017280" cy="10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FLOW PROCESS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21" name="image8.jpg">
            <a:extLst>
              <a:ext uri="{FF2B5EF4-FFF2-40B4-BE49-F238E27FC236}">
                <a16:creationId xmlns:a16="http://schemas.microsoft.com/office/drawing/2014/main" id="{00000000-0008-0000-0000-000051000000}"/>
              </a:ext>
            </a:extLst>
          </p:cNvPr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4274928" y="1760699"/>
            <a:ext cx="685800" cy="590550"/>
          </a:xfrm>
          <a:prstGeom prst="rect">
            <a:avLst/>
          </a:prstGeom>
          <a:noFill/>
        </p:spPr>
      </p:pic>
      <p:pic>
        <p:nvPicPr>
          <p:cNvPr id="24" name="image2.jpg">
            <a:extLst>
              <a:ext uri="{FF2B5EF4-FFF2-40B4-BE49-F238E27FC236}">
                <a16:creationId xmlns:a16="http://schemas.microsoft.com/office/drawing/2014/main" id="{00000000-0008-0000-0000-000052000000}"/>
              </a:ext>
            </a:extLst>
          </p:cNvPr>
          <p:cNvPicPr preferRelativeResize="0"/>
          <p:nvPr/>
        </p:nvPicPr>
        <p:blipFill>
          <a:blip r:embed="rId9" cstate="print"/>
          <a:stretch>
            <a:fillRect/>
          </a:stretch>
        </p:blipFill>
        <p:spPr>
          <a:xfrm>
            <a:off x="4224523" y="3227050"/>
            <a:ext cx="638175" cy="628650"/>
          </a:xfrm>
          <a:prstGeom prst="rect">
            <a:avLst/>
          </a:prstGeom>
          <a:noFill/>
        </p:spPr>
      </p:pic>
      <p:pic>
        <p:nvPicPr>
          <p:cNvPr id="39" name="image14.jpg">
            <a:extLst>
              <a:ext uri="{FF2B5EF4-FFF2-40B4-BE49-F238E27FC236}">
                <a16:creationId xmlns:a16="http://schemas.microsoft.com/office/drawing/2014/main" id="{00000000-0008-0000-0100-000029000000}"/>
              </a:ext>
            </a:extLst>
          </p:cNvPr>
          <p:cNvPicPr preferRelativeResize="0"/>
          <p:nvPr/>
        </p:nvPicPr>
        <p:blipFill>
          <a:blip r:embed="rId10" cstate="print"/>
          <a:stretch>
            <a:fillRect/>
          </a:stretch>
        </p:blipFill>
        <p:spPr>
          <a:xfrm>
            <a:off x="2970120" y="4107842"/>
            <a:ext cx="704850" cy="600075"/>
          </a:xfrm>
          <a:prstGeom prst="rect">
            <a:avLst/>
          </a:prstGeom>
          <a:noFill/>
        </p:spPr>
      </p:pic>
      <p:pic>
        <p:nvPicPr>
          <p:cNvPr id="41" name="image1.png">
            <a:extLst>
              <a:ext uri="{FF2B5EF4-FFF2-40B4-BE49-F238E27FC236}">
                <a16:creationId xmlns:a16="http://schemas.microsoft.com/office/drawing/2014/main" id="{00000000-0008-0000-0100-00005C000000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1324643" y="4081567"/>
            <a:ext cx="619125" cy="600075"/>
          </a:xfrm>
          <a:prstGeom prst="rect">
            <a:avLst/>
          </a:prstGeom>
          <a:noFill/>
        </p:spPr>
      </p:pic>
      <p:grpSp>
        <p:nvGrpSpPr>
          <p:cNvPr id="43" name="Shape 2">
            <a:extLst>
              <a:ext uri="{FF2B5EF4-FFF2-40B4-BE49-F238E27FC236}">
                <a16:creationId xmlns:a16="http://schemas.microsoft.com/office/drawing/2014/main" id="{00000000-0008-0000-0100-000019000000}"/>
              </a:ext>
            </a:extLst>
          </p:cNvPr>
          <p:cNvGrpSpPr/>
          <p:nvPr/>
        </p:nvGrpSpPr>
        <p:grpSpPr>
          <a:xfrm>
            <a:off x="2363330" y="2263881"/>
            <a:ext cx="400050" cy="523875"/>
            <a:chOff x="0" y="0"/>
            <a:chExt cx="400050" cy="523875"/>
          </a:xfrm>
        </p:grpSpPr>
        <p:grpSp>
          <p:nvGrpSpPr>
            <p:cNvPr id="48" name="Shape 64">
              <a:extLst>
                <a:ext uri="{FF2B5EF4-FFF2-40B4-BE49-F238E27FC236}">
                  <a16:creationId xmlns:a16="http://schemas.microsoft.com/office/drawing/2014/main" id="{00000000-0008-0000-0100-000040000000}"/>
                </a:ext>
              </a:extLst>
            </p:cNvPr>
            <p:cNvGrpSpPr/>
            <p:nvPr/>
          </p:nvGrpSpPr>
          <p:grpSpPr>
            <a:xfrm>
              <a:off x="0" y="0"/>
              <a:ext cx="400050" cy="523875"/>
              <a:chOff x="0" y="0"/>
              <a:chExt cx="312" cy="332"/>
            </a:xfrm>
          </p:grpSpPr>
          <p:sp>
            <p:nvSpPr>
              <p:cNvPr id="55" name="Shape 4">
                <a:extLst>
                  <a:ext uri="{FF2B5EF4-FFF2-40B4-BE49-F238E27FC236}">
                    <a16:creationId xmlns:a16="http://schemas.microsoft.com/office/drawing/2014/main" id="{00000000-0008-0000-0100-00001A000000}"/>
                  </a:ext>
                </a:extLst>
              </p:cNvPr>
              <p:cNvSpPr/>
              <p:nvPr/>
            </p:nvSpPr>
            <p:spPr>
              <a:xfrm>
                <a:off x="0" y="0"/>
                <a:ext cx="300" cy="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60" name="Shape 65">
                <a:extLst>
                  <a:ext uri="{FF2B5EF4-FFF2-40B4-BE49-F238E27FC236}">
                    <a16:creationId xmlns:a16="http://schemas.microsoft.com/office/drawing/2014/main" id="{00000000-0008-0000-0100-000041000000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0" y="0"/>
                <a:ext cx="269" cy="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66">
                <a:extLst>
                  <a:ext uri="{FF2B5EF4-FFF2-40B4-BE49-F238E27FC236}">
                    <a16:creationId xmlns:a16="http://schemas.microsoft.com/office/drawing/2014/main" id="{00000000-0008-0000-0100-000042000000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3" y="29"/>
                <a:ext cx="269" cy="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5" name="image3.png">
            <a:extLst>
              <a:ext uri="{FF2B5EF4-FFF2-40B4-BE49-F238E27FC236}">
                <a16:creationId xmlns:a16="http://schemas.microsoft.com/office/drawing/2014/main" id="{00000000-0008-0000-0100-000025000000}"/>
              </a:ext>
            </a:extLst>
          </p:cNvPr>
          <p:cNvPicPr preferRelativeResize="0"/>
          <p:nvPr/>
        </p:nvPicPr>
        <p:blipFill>
          <a:blip r:embed="rId14" cstate="print"/>
          <a:stretch>
            <a:fillRect/>
          </a:stretch>
        </p:blipFill>
        <p:spPr>
          <a:xfrm>
            <a:off x="1560580" y="931614"/>
            <a:ext cx="571500" cy="533400"/>
          </a:xfrm>
          <a:prstGeom prst="rect">
            <a:avLst/>
          </a:prstGeom>
          <a:noFill/>
        </p:spPr>
      </p:pic>
      <p:pic>
        <p:nvPicPr>
          <p:cNvPr id="124" name="image13.jpg">
            <a:extLst>
              <a:ext uri="{FF2B5EF4-FFF2-40B4-BE49-F238E27FC236}">
                <a16:creationId xmlns:a16="http://schemas.microsoft.com/office/drawing/2014/main" id="{00000000-0008-0000-0100-00002A000000}"/>
              </a:ext>
            </a:extLst>
          </p:cNvPr>
          <p:cNvPicPr preferRelativeResize="0"/>
          <p:nvPr/>
        </p:nvPicPr>
        <p:blipFill>
          <a:blip r:embed="rId15" cstate="print"/>
          <a:stretch>
            <a:fillRect/>
          </a:stretch>
        </p:blipFill>
        <p:spPr>
          <a:xfrm>
            <a:off x="461870" y="2988935"/>
            <a:ext cx="447675" cy="504825"/>
          </a:xfrm>
          <a:prstGeom prst="rect">
            <a:avLst/>
          </a:prstGeom>
          <a:noFill/>
        </p:spPr>
      </p:pic>
      <p:pic>
        <p:nvPicPr>
          <p:cNvPr id="125" name="image1.png">
            <a:extLst>
              <a:ext uri="{FF2B5EF4-FFF2-40B4-BE49-F238E27FC236}">
                <a16:creationId xmlns:a16="http://schemas.microsoft.com/office/drawing/2014/main" id="{222CCB83-D697-2E76-D8E1-CFDB5C35269E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3206268" y="972204"/>
            <a:ext cx="609600" cy="619125"/>
          </a:xfrm>
          <a:prstGeom prst="rect">
            <a:avLst/>
          </a:prstGeom>
          <a:noFill/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BB69AA1-CF74-842B-4F6C-68B152C56A4B}"/>
              </a:ext>
            </a:extLst>
          </p:cNvPr>
          <p:cNvCxnSpPr>
            <a:cxnSpLocks/>
          </p:cNvCxnSpPr>
          <p:nvPr/>
        </p:nvCxnSpPr>
        <p:spPr>
          <a:xfrm>
            <a:off x="2363330" y="952992"/>
            <a:ext cx="681795" cy="769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FD2E3A3-592E-0367-E84B-D0CE2847B1A5}"/>
              </a:ext>
            </a:extLst>
          </p:cNvPr>
          <p:cNvCxnSpPr>
            <a:cxnSpLocks/>
          </p:cNvCxnSpPr>
          <p:nvPr/>
        </p:nvCxnSpPr>
        <p:spPr>
          <a:xfrm>
            <a:off x="4038754" y="1438750"/>
            <a:ext cx="236174" cy="281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2242641-1A35-1DF3-1C76-E83A0FCAF91B}"/>
              </a:ext>
            </a:extLst>
          </p:cNvPr>
          <p:cNvCxnSpPr>
            <a:cxnSpLocks/>
          </p:cNvCxnSpPr>
          <p:nvPr/>
        </p:nvCxnSpPr>
        <p:spPr>
          <a:xfrm>
            <a:off x="4669603" y="2764181"/>
            <a:ext cx="0" cy="42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C5EA6E0-E780-B706-B2C6-4D57DC9F7BE8}"/>
              </a:ext>
            </a:extLst>
          </p:cNvPr>
          <p:cNvCxnSpPr>
            <a:cxnSpLocks/>
          </p:cNvCxnSpPr>
          <p:nvPr/>
        </p:nvCxnSpPr>
        <p:spPr>
          <a:xfrm flipH="1">
            <a:off x="3933955" y="3869010"/>
            <a:ext cx="340973" cy="36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500F318-E949-E9EB-8E7C-5CA8145C9A6D}"/>
              </a:ext>
            </a:extLst>
          </p:cNvPr>
          <p:cNvCxnSpPr>
            <a:cxnSpLocks/>
          </p:cNvCxnSpPr>
          <p:nvPr/>
        </p:nvCxnSpPr>
        <p:spPr>
          <a:xfrm flipH="1">
            <a:off x="2279718" y="4503689"/>
            <a:ext cx="4447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F875DD1-349E-C59D-0A9E-C2049550D221}"/>
              </a:ext>
            </a:extLst>
          </p:cNvPr>
          <p:cNvCxnSpPr>
            <a:cxnSpLocks/>
          </p:cNvCxnSpPr>
          <p:nvPr/>
        </p:nvCxnSpPr>
        <p:spPr>
          <a:xfrm flipH="1" flipV="1">
            <a:off x="815919" y="3626465"/>
            <a:ext cx="340021" cy="342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1.png">
            <a:extLst>
              <a:ext uri="{FF2B5EF4-FFF2-40B4-BE49-F238E27FC236}">
                <a16:creationId xmlns:a16="http://schemas.microsoft.com/office/drawing/2014/main" id="{4F8AFC40-525D-D5E7-6FCE-9DC40C5EB565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299945" y="1129187"/>
            <a:ext cx="609600" cy="619125"/>
          </a:xfrm>
          <a:prstGeom prst="rect">
            <a:avLst/>
          </a:prstGeom>
          <a:noFill/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73898E5-F778-1EBD-D9DF-0EF1E30A1620}"/>
              </a:ext>
            </a:extLst>
          </p:cNvPr>
          <p:cNvCxnSpPr>
            <a:cxnSpLocks/>
          </p:cNvCxnSpPr>
          <p:nvPr/>
        </p:nvCxnSpPr>
        <p:spPr>
          <a:xfrm flipV="1">
            <a:off x="1249566" y="2738840"/>
            <a:ext cx="915655" cy="45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78B820E-F147-87FC-C390-D87F64595644}"/>
              </a:ext>
            </a:extLst>
          </p:cNvPr>
          <p:cNvCxnSpPr>
            <a:cxnSpLocks/>
          </p:cNvCxnSpPr>
          <p:nvPr/>
        </p:nvCxnSpPr>
        <p:spPr>
          <a:xfrm flipH="1" flipV="1">
            <a:off x="1022036" y="1719774"/>
            <a:ext cx="921732" cy="439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B90CFE4-1AF6-4331-2A2A-DDACBC26BCA2}"/>
              </a:ext>
            </a:extLst>
          </p:cNvPr>
          <p:cNvSpPr/>
          <p:nvPr/>
        </p:nvSpPr>
        <p:spPr>
          <a:xfrm flipH="1">
            <a:off x="149225" y="1719419"/>
            <a:ext cx="911039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Customer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2659582-3ED0-0FA1-3CDC-F10B1BC1ACD1}"/>
              </a:ext>
            </a:extLst>
          </p:cNvPr>
          <p:cNvSpPr/>
          <p:nvPr/>
        </p:nvSpPr>
        <p:spPr>
          <a:xfrm flipH="1">
            <a:off x="1445878" y="1382245"/>
            <a:ext cx="911039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Inbound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A149E2A-4DB3-22A9-53D0-4EB6A105018A}"/>
              </a:ext>
            </a:extLst>
          </p:cNvPr>
          <p:cNvSpPr/>
          <p:nvPr/>
        </p:nvSpPr>
        <p:spPr>
          <a:xfrm flipH="1">
            <a:off x="2674540" y="1579262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Registrasi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 Inbound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ABFE99-4950-8929-1E86-B63D9A70664E}"/>
              </a:ext>
            </a:extLst>
          </p:cNvPr>
          <p:cNvSpPr/>
          <p:nvPr/>
        </p:nvSpPr>
        <p:spPr>
          <a:xfrm flipH="1">
            <a:off x="3884450" y="2292968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Inbound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Delivery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5B47EE9-F771-279A-42FF-0315B244F6A3}"/>
              </a:ext>
            </a:extLst>
          </p:cNvPr>
          <p:cNvSpPr/>
          <p:nvPr/>
        </p:nvSpPr>
        <p:spPr>
          <a:xfrm flipH="1">
            <a:off x="3985535" y="3831278"/>
            <a:ext cx="1500114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Unloading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79A8C4E-B302-94D4-15B2-8C4207761789}"/>
              </a:ext>
            </a:extLst>
          </p:cNvPr>
          <p:cNvSpPr/>
          <p:nvPr/>
        </p:nvSpPr>
        <p:spPr>
          <a:xfrm flipH="1">
            <a:off x="2613596" y="4650445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Putaway</a:t>
            </a: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(Move to storage)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CABE5E1-FAFD-F7D4-3F58-4B8F7CB03281}"/>
              </a:ext>
            </a:extLst>
          </p:cNvPr>
          <p:cNvSpPr/>
          <p:nvPr/>
        </p:nvSpPr>
        <p:spPr>
          <a:xfrm flipH="1">
            <a:off x="825104" y="4827629"/>
            <a:ext cx="1618201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Update Stock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24E1936-AB18-ADE2-3928-16880E358AA6}"/>
              </a:ext>
            </a:extLst>
          </p:cNvPr>
          <p:cNvSpPr/>
          <p:nvPr/>
        </p:nvSpPr>
        <p:spPr>
          <a:xfrm flipH="1">
            <a:off x="-401142" y="3371487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Inventory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1423485-5CD0-3F64-3777-C9124C7AFF9A}"/>
              </a:ext>
            </a:extLst>
          </p:cNvPr>
          <p:cNvSpPr/>
          <p:nvPr/>
        </p:nvSpPr>
        <p:spPr>
          <a:xfrm flipH="1">
            <a:off x="1746560" y="2772274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Report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sp>
        <p:nvSpPr>
          <p:cNvPr id="164" name="矩形 1">
            <a:extLst>
              <a:ext uri="{FF2B5EF4-FFF2-40B4-BE49-F238E27FC236}">
                <a16:creationId xmlns:a16="http://schemas.microsoft.com/office/drawing/2014/main" id="{380879CA-62D0-1048-39FB-8D934FB6827D}"/>
              </a:ext>
            </a:extLst>
          </p:cNvPr>
          <p:cNvSpPr/>
          <p:nvPr/>
        </p:nvSpPr>
        <p:spPr>
          <a:xfrm>
            <a:off x="407958" y="5181301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Inbound Process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5" name="矩形 1">
            <a:extLst>
              <a:ext uri="{FF2B5EF4-FFF2-40B4-BE49-F238E27FC236}">
                <a16:creationId xmlns:a16="http://schemas.microsoft.com/office/drawing/2014/main" id="{CE237663-2C34-3025-02DB-3425BE617649}"/>
              </a:ext>
            </a:extLst>
          </p:cNvPr>
          <p:cNvSpPr/>
          <p:nvPr/>
        </p:nvSpPr>
        <p:spPr>
          <a:xfrm>
            <a:off x="7037534" y="5204559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Outbound Process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66" name="image8.jpg">
            <a:extLst>
              <a:ext uri="{FF2B5EF4-FFF2-40B4-BE49-F238E27FC236}">
                <a16:creationId xmlns:a16="http://schemas.microsoft.com/office/drawing/2014/main" id="{C2FDE9AE-2CDE-5FB3-C851-5BCB01C4BDE3}"/>
              </a:ext>
            </a:extLst>
          </p:cNvPr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6998953" y="3502322"/>
            <a:ext cx="685800" cy="590550"/>
          </a:xfrm>
          <a:prstGeom prst="rect">
            <a:avLst/>
          </a:prstGeom>
          <a:noFill/>
        </p:spPr>
      </p:pic>
      <p:pic>
        <p:nvPicPr>
          <p:cNvPr id="168" name="image14.jpg">
            <a:extLst>
              <a:ext uri="{FF2B5EF4-FFF2-40B4-BE49-F238E27FC236}">
                <a16:creationId xmlns:a16="http://schemas.microsoft.com/office/drawing/2014/main" id="{06074014-0D39-B245-4DC7-82F8D80ECA06}"/>
              </a:ext>
            </a:extLst>
          </p:cNvPr>
          <p:cNvPicPr preferRelativeResize="0"/>
          <p:nvPr/>
        </p:nvPicPr>
        <p:blipFill>
          <a:blip r:embed="rId10" cstate="print"/>
          <a:stretch>
            <a:fillRect/>
          </a:stretch>
        </p:blipFill>
        <p:spPr>
          <a:xfrm>
            <a:off x="10775905" y="2087004"/>
            <a:ext cx="704850" cy="600075"/>
          </a:xfrm>
          <a:prstGeom prst="rect">
            <a:avLst/>
          </a:prstGeom>
          <a:noFill/>
        </p:spPr>
      </p:pic>
      <p:pic>
        <p:nvPicPr>
          <p:cNvPr id="169" name="image1.png">
            <a:extLst>
              <a:ext uri="{FF2B5EF4-FFF2-40B4-BE49-F238E27FC236}">
                <a16:creationId xmlns:a16="http://schemas.microsoft.com/office/drawing/2014/main" id="{1B296765-C7A5-4D14-DE5F-3777DBC763B3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9720420" y="4281202"/>
            <a:ext cx="619125" cy="600075"/>
          </a:xfrm>
          <a:prstGeom prst="rect">
            <a:avLst/>
          </a:prstGeom>
          <a:noFill/>
        </p:spPr>
      </p:pic>
      <p:grpSp>
        <p:nvGrpSpPr>
          <p:cNvPr id="170" name="Shape 2">
            <a:extLst>
              <a:ext uri="{FF2B5EF4-FFF2-40B4-BE49-F238E27FC236}">
                <a16:creationId xmlns:a16="http://schemas.microsoft.com/office/drawing/2014/main" id="{B40500A0-5DCE-F10C-2862-766EC22B77F9}"/>
              </a:ext>
            </a:extLst>
          </p:cNvPr>
          <p:cNvGrpSpPr/>
          <p:nvPr/>
        </p:nvGrpSpPr>
        <p:grpSpPr>
          <a:xfrm>
            <a:off x="8942035" y="2528529"/>
            <a:ext cx="400050" cy="523875"/>
            <a:chOff x="0" y="0"/>
            <a:chExt cx="400050" cy="523875"/>
          </a:xfrm>
        </p:grpSpPr>
        <p:grpSp>
          <p:nvGrpSpPr>
            <p:cNvPr id="171" name="Shape 64">
              <a:extLst>
                <a:ext uri="{FF2B5EF4-FFF2-40B4-BE49-F238E27FC236}">
                  <a16:creationId xmlns:a16="http://schemas.microsoft.com/office/drawing/2014/main" id="{62FC5ED2-5514-BF69-B32D-8D3D4EE09381}"/>
                </a:ext>
              </a:extLst>
            </p:cNvPr>
            <p:cNvGrpSpPr/>
            <p:nvPr/>
          </p:nvGrpSpPr>
          <p:grpSpPr>
            <a:xfrm>
              <a:off x="0" y="0"/>
              <a:ext cx="400050" cy="523875"/>
              <a:chOff x="0" y="0"/>
              <a:chExt cx="312" cy="332"/>
            </a:xfrm>
          </p:grpSpPr>
          <p:sp>
            <p:nvSpPr>
              <p:cNvPr id="172" name="Shape 4">
                <a:extLst>
                  <a:ext uri="{FF2B5EF4-FFF2-40B4-BE49-F238E27FC236}">
                    <a16:creationId xmlns:a16="http://schemas.microsoft.com/office/drawing/2014/main" id="{98C95C5A-54E0-D29D-B4FF-4E0838F89D5B}"/>
                  </a:ext>
                </a:extLst>
              </p:cNvPr>
              <p:cNvSpPr/>
              <p:nvPr/>
            </p:nvSpPr>
            <p:spPr>
              <a:xfrm>
                <a:off x="0" y="0"/>
                <a:ext cx="300" cy="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173" name="Shape 65">
                <a:extLst>
                  <a:ext uri="{FF2B5EF4-FFF2-40B4-BE49-F238E27FC236}">
                    <a16:creationId xmlns:a16="http://schemas.microsoft.com/office/drawing/2014/main" id="{3F91DE82-E91F-AD9B-49ED-14EFB01FF137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0" y="0"/>
                <a:ext cx="269" cy="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Shape 66">
                <a:extLst>
                  <a:ext uri="{FF2B5EF4-FFF2-40B4-BE49-F238E27FC236}">
                    <a16:creationId xmlns:a16="http://schemas.microsoft.com/office/drawing/2014/main" id="{186A46DA-D719-FF70-22FF-EF5CEFE7CE6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3" y="29"/>
                <a:ext cx="269" cy="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5" name="image3.png">
            <a:extLst>
              <a:ext uri="{FF2B5EF4-FFF2-40B4-BE49-F238E27FC236}">
                <a16:creationId xmlns:a16="http://schemas.microsoft.com/office/drawing/2014/main" id="{9E0A0735-7E75-2D40-B310-D8865A6D384F}"/>
              </a:ext>
            </a:extLst>
          </p:cNvPr>
          <p:cNvPicPr preferRelativeResize="0"/>
          <p:nvPr/>
        </p:nvPicPr>
        <p:blipFill>
          <a:blip r:embed="rId14" cstate="print"/>
          <a:stretch>
            <a:fillRect/>
          </a:stretch>
        </p:blipFill>
        <p:spPr>
          <a:xfrm>
            <a:off x="8139285" y="1196262"/>
            <a:ext cx="571500" cy="533400"/>
          </a:xfrm>
          <a:prstGeom prst="rect">
            <a:avLst/>
          </a:prstGeom>
          <a:noFill/>
        </p:spPr>
      </p:pic>
      <p:pic>
        <p:nvPicPr>
          <p:cNvPr id="176" name="image13.jpg">
            <a:extLst>
              <a:ext uri="{FF2B5EF4-FFF2-40B4-BE49-F238E27FC236}">
                <a16:creationId xmlns:a16="http://schemas.microsoft.com/office/drawing/2014/main" id="{B74E3E99-9C69-6983-FFC4-7301B1C40684}"/>
              </a:ext>
            </a:extLst>
          </p:cNvPr>
          <p:cNvPicPr preferRelativeResize="0"/>
          <p:nvPr/>
        </p:nvPicPr>
        <p:blipFill>
          <a:blip r:embed="rId15" cstate="print"/>
          <a:stretch>
            <a:fillRect/>
          </a:stretch>
        </p:blipFill>
        <p:spPr>
          <a:xfrm>
            <a:off x="6367958" y="2498663"/>
            <a:ext cx="447675" cy="504825"/>
          </a:xfrm>
          <a:prstGeom prst="rect">
            <a:avLst/>
          </a:prstGeom>
          <a:noFill/>
        </p:spPr>
      </p:pic>
      <p:pic>
        <p:nvPicPr>
          <p:cNvPr id="177" name="image1.png">
            <a:extLst>
              <a:ext uri="{FF2B5EF4-FFF2-40B4-BE49-F238E27FC236}">
                <a16:creationId xmlns:a16="http://schemas.microsoft.com/office/drawing/2014/main" id="{EEF12861-B60D-3B87-B2D0-753A343E65C2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9784973" y="1236852"/>
            <a:ext cx="609600" cy="619125"/>
          </a:xfrm>
          <a:prstGeom prst="rect">
            <a:avLst/>
          </a:prstGeom>
          <a:noFill/>
        </p:spPr>
      </p:pic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14559AC-7469-B2B2-1FAA-73E58134672A}"/>
              </a:ext>
            </a:extLst>
          </p:cNvPr>
          <p:cNvCxnSpPr>
            <a:cxnSpLocks/>
          </p:cNvCxnSpPr>
          <p:nvPr/>
        </p:nvCxnSpPr>
        <p:spPr>
          <a:xfrm>
            <a:off x="8942035" y="1217640"/>
            <a:ext cx="681795" cy="769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F030ED3-A460-FDFB-2F5A-43F0501696E3}"/>
              </a:ext>
            </a:extLst>
          </p:cNvPr>
          <p:cNvCxnSpPr>
            <a:cxnSpLocks/>
          </p:cNvCxnSpPr>
          <p:nvPr/>
        </p:nvCxnSpPr>
        <p:spPr>
          <a:xfrm>
            <a:off x="10617459" y="1703398"/>
            <a:ext cx="236174" cy="281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77DC23E-6245-A787-C4CF-66B5FFAEE3E7}"/>
              </a:ext>
            </a:extLst>
          </p:cNvPr>
          <p:cNvCxnSpPr>
            <a:cxnSpLocks/>
          </p:cNvCxnSpPr>
          <p:nvPr/>
        </p:nvCxnSpPr>
        <p:spPr>
          <a:xfrm>
            <a:off x="11248308" y="3028829"/>
            <a:ext cx="0" cy="42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481244C6-5DE9-D332-4066-BE0A8796436A}"/>
              </a:ext>
            </a:extLst>
          </p:cNvPr>
          <p:cNvCxnSpPr>
            <a:cxnSpLocks/>
          </p:cNvCxnSpPr>
          <p:nvPr/>
        </p:nvCxnSpPr>
        <p:spPr>
          <a:xfrm flipH="1">
            <a:off x="10512660" y="4133658"/>
            <a:ext cx="340973" cy="36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E89AD9B-427D-647B-0D7E-37895EC752EB}"/>
              </a:ext>
            </a:extLst>
          </p:cNvPr>
          <p:cNvCxnSpPr>
            <a:cxnSpLocks/>
          </p:cNvCxnSpPr>
          <p:nvPr/>
        </p:nvCxnSpPr>
        <p:spPr>
          <a:xfrm flipH="1">
            <a:off x="8858423" y="4768337"/>
            <a:ext cx="4447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5D39596B-423F-D484-0C1D-326B73096F7B}"/>
              </a:ext>
            </a:extLst>
          </p:cNvPr>
          <p:cNvCxnSpPr>
            <a:cxnSpLocks/>
          </p:cNvCxnSpPr>
          <p:nvPr/>
        </p:nvCxnSpPr>
        <p:spPr>
          <a:xfrm flipH="1" flipV="1">
            <a:off x="7812061" y="4348778"/>
            <a:ext cx="249546" cy="194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image1.png">
            <a:extLst>
              <a:ext uri="{FF2B5EF4-FFF2-40B4-BE49-F238E27FC236}">
                <a16:creationId xmlns:a16="http://schemas.microsoft.com/office/drawing/2014/main" id="{2F8B4B54-E5D0-6ED0-C981-51D841CCEEC5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6878650" y="1393835"/>
            <a:ext cx="609600" cy="619125"/>
          </a:xfrm>
          <a:prstGeom prst="rect">
            <a:avLst/>
          </a:prstGeom>
          <a:noFill/>
        </p:spPr>
      </p:pic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15B4905-7129-0D6C-D7B2-DB2DBB9A4FD3}"/>
              </a:ext>
            </a:extLst>
          </p:cNvPr>
          <p:cNvCxnSpPr>
            <a:cxnSpLocks/>
          </p:cNvCxnSpPr>
          <p:nvPr/>
        </p:nvCxnSpPr>
        <p:spPr>
          <a:xfrm>
            <a:off x="6969339" y="2779220"/>
            <a:ext cx="1553134" cy="28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4F80FA6-7380-337D-38D3-187ED3ABF8AB}"/>
              </a:ext>
            </a:extLst>
          </p:cNvPr>
          <p:cNvCxnSpPr>
            <a:cxnSpLocks/>
          </p:cNvCxnSpPr>
          <p:nvPr/>
        </p:nvCxnSpPr>
        <p:spPr>
          <a:xfrm flipH="1" flipV="1">
            <a:off x="7600741" y="1984422"/>
            <a:ext cx="921732" cy="439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56A5369-3613-1CCB-E83C-D0C1E98F1BF6}"/>
              </a:ext>
            </a:extLst>
          </p:cNvPr>
          <p:cNvSpPr/>
          <p:nvPr/>
        </p:nvSpPr>
        <p:spPr>
          <a:xfrm flipH="1">
            <a:off x="6727930" y="1984067"/>
            <a:ext cx="911039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Customer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3BF0F1A-9086-BB9A-CBD6-7C63DF7487A5}"/>
              </a:ext>
            </a:extLst>
          </p:cNvPr>
          <p:cNvSpPr/>
          <p:nvPr/>
        </p:nvSpPr>
        <p:spPr>
          <a:xfrm flipH="1">
            <a:off x="8024583" y="1646893"/>
            <a:ext cx="911039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B92BA6A-1B4C-723F-C89F-E770DA353F00}"/>
              </a:ext>
            </a:extLst>
          </p:cNvPr>
          <p:cNvSpPr/>
          <p:nvPr/>
        </p:nvSpPr>
        <p:spPr>
          <a:xfrm flipH="1">
            <a:off x="9253245" y="1843910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Registrasi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 </a:t>
            </a: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59CB347-4208-F671-E138-D639D1A8F087}"/>
              </a:ext>
            </a:extLst>
          </p:cNvPr>
          <p:cNvSpPr/>
          <p:nvPr/>
        </p:nvSpPr>
        <p:spPr>
          <a:xfrm flipH="1">
            <a:off x="6591796" y="4086809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bound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Delivery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70C7FF8-3BEA-0217-9BE7-7BB4AA70CD6E}"/>
              </a:ext>
            </a:extLst>
          </p:cNvPr>
          <p:cNvSpPr/>
          <p:nvPr/>
        </p:nvSpPr>
        <p:spPr>
          <a:xfrm flipH="1">
            <a:off x="8325265" y="3036922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Report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0FE1510-32AB-7C43-54A2-FA5F8BF4ECB0}"/>
              </a:ext>
            </a:extLst>
          </p:cNvPr>
          <p:cNvSpPr/>
          <p:nvPr/>
        </p:nvSpPr>
        <p:spPr>
          <a:xfrm flipH="1">
            <a:off x="10394573" y="2762741"/>
            <a:ext cx="1618201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Pickaway</a:t>
            </a:r>
          </a:p>
        </p:txBody>
      </p:sp>
      <p:pic>
        <p:nvPicPr>
          <p:cNvPr id="195" name="image16.png">
            <a:extLst>
              <a:ext uri="{FF2B5EF4-FFF2-40B4-BE49-F238E27FC236}">
                <a16:creationId xmlns:a16="http://schemas.microsoft.com/office/drawing/2014/main" id="{00000000-0008-0000-0100-00002E000000}"/>
              </a:ext>
            </a:extLst>
          </p:cNvPr>
          <p:cNvPicPr preferRelativeResize="0"/>
          <p:nvPr/>
        </p:nvPicPr>
        <p:blipFill>
          <a:blip r:embed="rId16" cstate="print"/>
          <a:stretch>
            <a:fillRect/>
          </a:stretch>
        </p:blipFill>
        <p:spPr>
          <a:xfrm>
            <a:off x="11099754" y="3611859"/>
            <a:ext cx="502767" cy="436319"/>
          </a:xfrm>
          <a:prstGeom prst="rect">
            <a:avLst/>
          </a:prstGeom>
          <a:noFill/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A900D7E6-D268-F1DD-CF9C-D4F6F236CCBF}"/>
              </a:ext>
            </a:extLst>
          </p:cNvPr>
          <p:cNvSpPr/>
          <p:nvPr/>
        </p:nvSpPr>
        <p:spPr>
          <a:xfrm flipH="1">
            <a:off x="10542036" y="4062245"/>
            <a:ext cx="1618201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Preparing</a:t>
            </a:r>
          </a:p>
        </p:txBody>
      </p:sp>
      <p:pic>
        <p:nvPicPr>
          <p:cNvPr id="197" name="image5.jpg">
            <a:extLst>
              <a:ext uri="{FF2B5EF4-FFF2-40B4-BE49-F238E27FC236}">
                <a16:creationId xmlns:a16="http://schemas.microsoft.com/office/drawing/2014/main" id="{00000000-0008-0000-0100-00002C000000}"/>
              </a:ext>
            </a:extLst>
          </p:cNvPr>
          <p:cNvPicPr preferRelativeResize="0"/>
          <p:nvPr/>
        </p:nvPicPr>
        <p:blipFill>
          <a:blip r:embed="rId17" cstate="print"/>
          <a:stretch>
            <a:fillRect/>
          </a:stretch>
        </p:blipFill>
        <p:spPr>
          <a:xfrm>
            <a:off x="8213791" y="4501627"/>
            <a:ext cx="400050" cy="390525"/>
          </a:xfrm>
          <a:prstGeom prst="rect">
            <a:avLst/>
          </a:prstGeom>
          <a:noFill/>
        </p:spPr>
      </p:pic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94C659-20AC-818D-94A8-C058CB67AFFC}"/>
              </a:ext>
            </a:extLst>
          </p:cNvPr>
          <p:cNvCxnSpPr>
            <a:cxnSpLocks/>
          </p:cNvCxnSpPr>
          <p:nvPr/>
        </p:nvCxnSpPr>
        <p:spPr>
          <a:xfrm flipH="1" flipV="1">
            <a:off x="6612334" y="3322708"/>
            <a:ext cx="305698" cy="323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D45591-3CA6-1007-962A-776C68392452}"/>
              </a:ext>
            </a:extLst>
          </p:cNvPr>
          <p:cNvSpPr/>
          <p:nvPr/>
        </p:nvSpPr>
        <p:spPr>
          <a:xfrm flipH="1">
            <a:off x="5728707" y="2919864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Inventory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9971E8B-2325-0987-2B3F-7E090950BD3A}"/>
              </a:ext>
            </a:extLst>
          </p:cNvPr>
          <p:cNvCxnSpPr>
            <a:cxnSpLocks/>
          </p:cNvCxnSpPr>
          <p:nvPr/>
        </p:nvCxnSpPr>
        <p:spPr>
          <a:xfrm flipV="1">
            <a:off x="1100375" y="1194432"/>
            <a:ext cx="309486" cy="2036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3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WMS PORTAL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7D302-2035-B6CE-0355-3382C5174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70" y="974654"/>
            <a:ext cx="5444347" cy="2864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8C6C79-31DE-E979-A086-5DF7B3939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294" y="2475781"/>
            <a:ext cx="5920938" cy="3123816"/>
          </a:xfrm>
          <a:prstGeom prst="rect">
            <a:avLst/>
          </a:prstGeom>
        </p:spPr>
      </p:pic>
      <p:sp>
        <p:nvSpPr>
          <p:cNvPr id="12" name="矩形 1">
            <a:extLst>
              <a:ext uri="{FF2B5EF4-FFF2-40B4-BE49-F238E27FC236}">
                <a16:creationId xmlns:a16="http://schemas.microsoft.com/office/drawing/2014/main" id="{9E76820E-26D0-6154-A6AF-436EF083FF50}"/>
              </a:ext>
            </a:extLst>
          </p:cNvPr>
          <p:cNvSpPr/>
          <p:nvPr/>
        </p:nvSpPr>
        <p:spPr>
          <a:xfrm>
            <a:off x="976412" y="398479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LOGIN PAGE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D6B6997F-B777-BF7F-82A9-4A5EECC7278E}"/>
              </a:ext>
            </a:extLst>
          </p:cNvPr>
          <p:cNvSpPr/>
          <p:nvPr/>
        </p:nvSpPr>
        <p:spPr>
          <a:xfrm>
            <a:off x="6985457" y="2000035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DASHBOARD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64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54C89-B047-1378-FBCB-CE5B1A10F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937" y="2667301"/>
            <a:ext cx="6067088" cy="3214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86C9B-F92F-0C9C-8B86-A06436809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75" y="1203600"/>
            <a:ext cx="5556561" cy="2927401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900858" y="4214128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Master Customer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18203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Master Material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4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900858" y="4214128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Form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Regist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Inbound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18203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History Inbound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3BEE59-3FFA-D144-21F3-4D0339884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27" y="1199072"/>
            <a:ext cx="5507840" cy="29319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DFB8A-CB38-6149-A0BB-DFA4BE2A18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294" y="2722723"/>
            <a:ext cx="5939673" cy="31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900858" y="4214128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Form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Regist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Outbound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18203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History Outbound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05ED3-3874-BC10-4490-AE533830E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335" y="2840927"/>
            <a:ext cx="5395337" cy="286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F9DA0-1857-19CD-D998-B610021C88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01" y="1182095"/>
            <a:ext cx="5531034" cy="28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805469" y="4074607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Control Stock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083812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Report Stock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A5CCD-3C62-46FD-74F1-0657939B6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6" y="805946"/>
            <a:ext cx="5872665" cy="3101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715A7-1848-BD93-6A86-32B1AE489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8404" y="2512197"/>
            <a:ext cx="5543478" cy="37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5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72996"/>
            <a:ext cx="12167973" cy="76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POINT IMPROVEMENT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103A9F8-3F5D-01F2-862C-496AB86AA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900404"/>
              </p:ext>
            </p:extLst>
          </p:nvPr>
        </p:nvGraphicFramePr>
        <p:xfrm>
          <a:off x="323247" y="897047"/>
          <a:ext cx="11365170" cy="372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80">
                  <a:extLst>
                    <a:ext uri="{9D8B030D-6E8A-4147-A177-3AD203B41FA5}">
                      <a16:colId xmlns:a16="http://schemas.microsoft.com/office/drawing/2014/main" val="804428853"/>
                    </a:ext>
                  </a:extLst>
                </a:gridCol>
                <a:gridCol w="2334164">
                  <a:extLst>
                    <a:ext uri="{9D8B030D-6E8A-4147-A177-3AD203B41FA5}">
                      <a16:colId xmlns:a16="http://schemas.microsoft.com/office/drawing/2014/main" val="1064079777"/>
                    </a:ext>
                  </a:extLst>
                </a:gridCol>
                <a:gridCol w="4227444">
                  <a:extLst>
                    <a:ext uri="{9D8B030D-6E8A-4147-A177-3AD203B41FA5}">
                      <a16:colId xmlns:a16="http://schemas.microsoft.com/office/drawing/2014/main" val="3210894340"/>
                    </a:ext>
                  </a:extLst>
                </a:gridCol>
                <a:gridCol w="4161182">
                  <a:extLst>
                    <a:ext uri="{9D8B030D-6E8A-4147-A177-3AD203B41FA5}">
                      <a16:colId xmlns:a16="http://schemas.microsoft.com/office/drawing/2014/main" val="2933996367"/>
                    </a:ext>
                  </a:extLst>
                </a:gridCol>
              </a:tblGrid>
              <a:tr h="42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Aktivitas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Sistem</a:t>
                      </a:r>
                      <a:r>
                        <a:rPr lang="en-US" dirty="0"/>
                        <a:t> 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Sistem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Baru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65115"/>
                  </a:ext>
                </a:extLst>
              </a:tr>
              <a:tr h="812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Proses Inbound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 </a:t>
                      </a:r>
                      <a:r>
                        <a:rPr lang="en-US" dirty="0" err="1"/>
                        <a:t>kedatangan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barang</a:t>
                      </a:r>
                      <a:r>
                        <a:rPr lang="en-US" dirty="0"/>
                        <a:t> / inbound </a:t>
                      </a:r>
                      <a:r>
                        <a:rPr lang="en-US" dirty="0" err="1"/>
                        <a:t>masih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kerjakan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file excel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Proses inbound di </a:t>
                      </a:r>
                      <a:r>
                        <a:rPr lang="en-US" dirty="0" err="1"/>
                        <a:t>inputkan</a:t>
                      </a:r>
                      <a:r>
                        <a:rPr lang="en-US" dirty="0"/>
                        <a:t> dan di </a:t>
                      </a:r>
                      <a:r>
                        <a:rPr lang="en-US" dirty="0" err="1"/>
                        <a:t>simpan</a:t>
                      </a:r>
                      <a:r>
                        <a:rPr lang="en-US" dirty="0"/>
                        <a:t> history </a:t>
                      </a:r>
                      <a:r>
                        <a:rPr lang="en-US" dirty="0" err="1"/>
                        <a:t>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system web based , </a:t>
                      </a:r>
                      <a:r>
                        <a:rPr lang="en-US" dirty="0" err="1"/>
                        <a:t>serta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langsung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mengupdate</a:t>
                      </a:r>
                      <a:r>
                        <a:rPr lang="en-US" dirty="0"/>
                        <a:t> stock </a:t>
                      </a:r>
                      <a:r>
                        <a:rPr lang="en-US" dirty="0" err="1"/>
                        <a:t>secara</a:t>
                      </a:r>
                      <a:r>
                        <a:rPr lang="en-US" dirty="0"/>
                        <a:t> real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2980"/>
                  </a:ext>
                </a:extLst>
              </a:tr>
              <a:tr h="812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Proses Outbound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 </a:t>
                      </a:r>
                      <a:r>
                        <a:rPr lang="en-US" dirty="0" err="1"/>
                        <a:t>pengiriman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barang</a:t>
                      </a:r>
                      <a:r>
                        <a:rPr lang="en-US" dirty="0"/>
                        <a:t> / outbound </a:t>
                      </a:r>
                      <a:r>
                        <a:rPr lang="en-US" dirty="0" err="1"/>
                        <a:t>masih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kerjakan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file excel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Proses outbound di </a:t>
                      </a:r>
                      <a:r>
                        <a:rPr lang="en-US" dirty="0" err="1"/>
                        <a:t>inputkan</a:t>
                      </a:r>
                      <a:r>
                        <a:rPr lang="en-US" dirty="0"/>
                        <a:t> dan di </a:t>
                      </a:r>
                      <a:r>
                        <a:rPr lang="en-US" dirty="0" err="1"/>
                        <a:t>simpan</a:t>
                      </a:r>
                      <a:r>
                        <a:rPr lang="en-US" dirty="0"/>
                        <a:t> history </a:t>
                      </a:r>
                      <a:r>
                        <a:rPr lang="en-US" dirty="0" err="1"/>
                        <a:t>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system web based , </a:t>
                      </a:r>
                      <a:r>
                        <a:rPr lang="en-US" dirty="0" err="1"/>
                        <a:t>serta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langsung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mengupdate</a:t>
                      </a:r>
                      <a:r>
                        <a:rPr lang="en-US" dirty="0"/>
                        <a:t> stock </a:t>
                      </a:r>
                      <a:r>
                        <a:rPr lang="en-US" dirty="0" err="1"/>
                        <a:t>secara</a:t>
                      </a:r>
                      <a:r>
                        <a:rPr lang="en-US" dirty="0"/>
                        <a:t> real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619383"/>
                  </a:ext>
                </a:extLst>
              </a:tr>
              <a:tr h="812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Laporan</a:t>
                      </a:r>
                      <a:r>
                        <a:rPr lang="en-US" dirty="0"/>
                        <a:t> Stock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stock </a:t>
                      </a:r>
                      <a:r>
                        <a:rPr lang="en-US" dirty="0" err="1"/>
                        <a:t>tersimpan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file Excel dan </a:t>
                      </a:r>
                      <a:r>
                        <a:rPr lang="en-US" dirty="0" err="1"/>
                        <a:t>mempunyai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potensi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tersebut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hilang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rusak</a:t>
                      </a:r>
                      <a:r>
                        <a:rPr lang="en-US" dirty="0"/>
                        <a:t> 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stock </a:t>
                      </a:r>
                      <a:r>
                        <a:rPr lang="en-US" dirty="0" err="1"/>
                        <a:t>bisa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buka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dimana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saja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kapan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tanpa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perlu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membuka</a:t>
                      </a:r>
                      <a:r>
                        <a:rPr lang="en-US" dirty="0"/>
                        <a:t> file excel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01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27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72996"/>
            <a:ext cx="12167973" cy="76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METODE DEVELOPMENT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A7F3AC-BBCD-4BF4-0306-B60924B2E4A1}"/>
              </a:ext>
            </a:extLst>
          </p:cNvPr>
          <p:cNvSpPr/>
          <p:nvPr/>
        </p:nvSpPr>
        <p:spPr>
          <a:xfrm>
            <a:off x="711070" y="1520383"/>
            <a:ext cx="2180409" cy="7642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8826C0-4C89-A44E-66AE-8061F42D5CD4}"/>
              </a:ext>
            </a:extLst>
          </p:cNvPr>
          <p:cNvSpPr/>
          <p:nvPr/>
        </p:nvSpPr>
        <p:spPr>
          <a:xfrm>
            <a:off x="2748347" y="2297555"/>
            <a:ext cx="1952825" cy="76423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Desain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FE4AA45-FEBE-2E5C-CEA9-814CD47204CC}"/>
              </a:ext>
            </a:extLst>
          </p:cNvPr>
          <p:cNvSpPr/>
          <p:nvPr/>
        </p:nvSpPr>
        <p:spPr>
          <a:xfrm>
            <a:off x="4566517" y="3062017"/>
            <a:ext cx="1952825" cy="7642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32D32B9-FEBC-2844-A95C-2D9088C3E7C4}"/>
              </a:ext>
            </a:extLst>
          </p:cNvPr>
          <p:cNvSpPr/>
          <p:nvPr/>
        </p:nvSpPr>
        <p:spPr>
          <a:xfrm>
            <a:off x="6394125" y="3808391"/>
            <a:ext cx="1952825" cy="76423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6BD45C-DD26-FA5D-81BA-92F6A1FE6E60}"/>
              </a:ext>
            </a:extLst>
          </p:cNvPr>
          <p:cNvSpPr/>
          <p:nvPr/>
        </p:nvSpPr>
        <p:spPr>
          <a:xfrm>
            <a:off x="8165450" y="4581559"/>
            <a:ext cx="1952825" cy="764238"/>
          </a:xfrm>
          <a:prstGeom prst="roundRect">
            <a:avLst/>
          </a:prstGeom>
          <a:solidFill>
            <a:srgbClr val="EE6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Maintenance</a:t>
            </a:r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0CC7C61E-3DF0-7DA3-706A-7401C44D9F65}"/>
              </a:ext>
            </a:extLst>
          </p:cNvPr>
          <p:cNvSpPr/>
          <p:nvPr/>
        </p:nvSpPr>
        <p:spPr>
          <a:xfrm flipV="1">
            <a:off x="2891479" y="1696782"/>
            <a:ext cx="653708" cy="595776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5DB73A59-6E9D-96A7-7578-5CE93916902F}"/>
              </a:ext>
            </a:extLst>
          </p:cNvPr>
          <p:cNvSpPr/>
          <p:nvPr/>
        </p:nvSpPr>
        <p:spPr>
          <a:xfrm flipV="1">
            <a:off x="4691825" y="2468360"/>
            <a:ext cx="653708" cy="595776"/>
          </a:xfrm>
          <a:prstGeom prst="bent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ED561B95-3A1D-AACD-00E9-1389CC057B1C}"/>
              </a:ext>
            </a:extLst>
          </p:cNvPr>
          <p:cNvSpPr/>
          <p:nvPr/>
        </p:nvSpPr>
        <p:spPr>
          <a:xfrm flipV="1">
            <a:off x="6449782" y="3229410"/>
            <a:ext cx="653708" cy="595776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B5DCCB9E-2D81-A387-247E-9DFB8915D8B3}"/>
              </a:ext>
            </a:extLst>
          </p:cNvPr>
          <p:cNvSpPr/>
          <p:nvPr/>
        </p:nvSpPr>
        <p:spPr>
          <a:xfrm flipV="1">
            <a:off x="8159404" y="3987788"/>
            <a:ext cx="653708" cy="595776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">
            <a:extLst>
              <a:ext uri="{FF2B5EF4-FFF2-40B4-BE49-F238E27FC236}">
                <a16:creationId xmlns:a16="http://schemas.microsoft.com/office/drawing/2014/main" id="{8CC5CAE6-0B49-CFAB-63BF-17361E3DAD51}"/>
              </a:ext>
            </a:extLst>
          </p:cNvPr>
          <p:cNvSpPr txBox="1"/>
          <p:nvPr/>
        </p:nvSpPr>
        <p:spPr>
          <a:xfrm>
            <a:off x="396454" y="2297330"/>
            <a:ext cx="2495025" cy="1131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/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Persiapan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 dan </a:t>
            </a: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analisa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 </a:t>
            </a: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kebutuhan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  software</a:t>
            </a:r>
            <a:endParaRPr lang="en-US" sz="1400" kern="1200" dirty="0"/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Wawancara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, </a:t>
            </a: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survei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, </a:t>
            </a: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studi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 </a:t>
            </a: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literatur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, </a:t>
            </a:r>
            <a:r>
              <a:rPr lang="en-ID" sz="1400" b="0" i="0" kern="1200" dirty="0" err="1">
                <a:solidFill>
                  <a:srgbClr val="292929"/>
                </a:solidFill>
                <a:effectLst/>
                <a:latin typeface="Inter"/>
              </a:rPr>
              <a:t>observasi</a:t>
            </a:r>
            <a:r>
              <a:rPr lang="en-ID" sz="1400" b="0" i="0" kern="1200" dirty="0">
                <a:solidFill>
                  <a:srgbClr val="292929"/>
                </a:solidFill>
                <a:effectLst/>
                <a:latin typeface="Inter"/>
              </a:rPr>
              <a:t>, </a:t>
            </a:r>
            <a:endParaRPr lang="en-US" sz="1400" kern="1200" dirty="0"/>
          </a:p>
        </p:txBody>
      </p:sp>
      <p:sp>
        <p:nvSpPr>
          <p:cNvPr id="45" name="Rectangle: Rounded Corners 4">
            <a:extLst>
              <a:ext uri="{FF2B5EF4-FFF2-40B4-BE49-F238E27FC236}">
                <a16:creationId xmlns:a16="http://schemas.microsoft.com/office/drawing/2014/main" id="{711E41E1-8033-7BC8-3EE7-E6FF49F5023F}"/>
              </a:ext>
            </a:extLst>
          </p:cNvPr>
          <p:cNvSpPr txBox="1"/>
          <p:nvPr/>
        </p:nvSpPr>
        <p:spPr>
          <a:xfrm>
            <a:off x="2519777" y="3061793"/>
            <a:ext cx="2474151" cy="8597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292929"/>
                </a:solidFill>
                <a:latin typeface="Inter"/>
              </a:rPr>
              <a:t>Software Architecture</a:t>
            </a:r>
            <a:r>
              <a:rPr lang="en-ID" sz="1400" b="0" i="0" dirty="0">
                <a:solidFill>
                  <a:srgbClr val="292929"/>
                </a:solidFill>
                <a:effectLst/>
                <a:latin typeface="Inter"/>
              </a:rPr>
              <a:t>.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D" sz="1400" b="0" i="0" dirty="0" err="1">
                <a:solidFill>
                  <a:srgbClr val="292929"/>
                </a:solidFill>
                <a:effectLst/>
                <a:latin typeface="Inter"/>
              </a:rPr>
              <a:t>Perancangan</a:t>
            </a:r>
            <a:r>
              <a:rPr lang="en-ID" sz="1400" b="0" i="0" dirty="0">
                <a:solidFill>
                  <a:srgbClr val="292929"/>
                </a:solidFill>
                <a:effectLst/>
                <a:latin typeface="Inter"/>
              </a:rPr>
              <a:t> Desain Interface.</a:t>
            </a:r>
            <a:endParaRPr lang="en-US" sz="1400" dirty="0"/>
          </a:p>
        </p:txBody>
      </p: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E41B7D7B-A8F4-E584-9154-1D8E6C0438B1}"/>
              </a:ext>
            </a:extLst>
          </p:cNvPr>
          <p:cNvSpPr txBox="1"/>
          <p:nvPr/>
        </p:nvSpPr>
        <p:spPr>
          <a:xfrm>
            <a:off x="4552831" y="3928618"/>
            <a:ext cx="2490090" cy="6369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Cooding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interface</a:t>
            </a:r>
          </a:p>
        </p:txBody>
      </p:sp>
      <p:sp>
        <p:nvSpPr>
          <p:cNvPr id="47" name="Rectangle: Rounded Corners 4">
            <a:extLst>
              <a:ext uri="{FF2B5EF4-FFF2-40B4-BE49-F238E27FC236}">
                <a16:creationId xmlns:a16="http://schemas.microsoft.com/office/drawing/2014/main" id="{76A6884D-C31B-992F-0180-71789B2CB175}"/>
              </a:ext>
            </a:extLst>
          </p:cNvPr>
          <p:cNvSpPr txBox="1"/>
          <p:nvPr/>
        </p:nvSpPr>
        <p:spPr>
          <a:xfrm>
            <a:off x="6376796" y="4589975"/>
            <a:ext cx="2412053" cy="73557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Trial system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Perbaikan</a:t>
            </a:r>
            <a:endParaRPr lang="en-US" sz="1400" dirty="0"/>
          </a:p>
        </p:txBody>
      </p:sp>
      <p:sp>
        <p:nvSpPr>
          <p:cNvPr id="48" name="Rectangle: Rounded Corners 4">
            <a:extLst>
              <a:ext uri="{FF2B5EF4-FFF2-40B4-BE49-F238E27FC236}">
                <a16:creationId xmlns:a16="http://schemas.microsoft.com/office/drawing/2014/main" id="{5EB66834-4EDE-280F-E633-A65766DF1EBA}"/>
              </a:ext>
            </a:extLst>
          </p:cNvPr>
          <p:cNvSpPr txBox="1"/>
          <p:nvPr/>
        </p:nvSpPr>
        <p:spPr>
          <a:xfrm>
            <a:off x="8165450" y="5280906"/>
            <a:ext cx="2701644" cy="91286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System </a:t>
            </a:r>
            <a:r>
              <a:rPr lang="en-US" sz="1400" dirty="0" err="1"/>
              <a:t>berjalan</a:t>
            </a:r>
            <a:r>
              <a:rPr lang="en-US" sz="1400" dirty="0"/>
              <a:t> (</a:t>
            </a:r>
            <a:r>
              <a:rPr lang="en-US" sz="1400" dirty="0" err="1"/>
              <a:t>Pengoprasian</a:t>
            </a:r>
            <a:r>
              <a:rPr lang="en-US" sz="1400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Pengembangan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804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CAE585-B493-514E-C3DD-2F04FAEDEBEF}"/>
              </a:ext>
            </a:extLst>
          </p:cNvPr>
          <p:cNvSpPr/>
          <p:nvPr/>
        </p:nvSpPr>
        <p:spPr>
          <a:xfrm>
            <a:off x="2919982" y="2148434"/>
            <a:ext cx="8104575" cy="181154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62074"/>
            <a:ext cx="12167973" cy="78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Profile</a:t>
              </a:r>
              <a:endParaRPr kumimoji="0" lang="id-ID" altLang="zh-CN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3679A6F-AC8C-A30E-3803-4ADC706052A9}"/>
              </a:ext>
            </a:extLst>
          </p:cNvPr>
          <p:cNvSpPr/>
          <p:nvPr/>
        </p:nvSpPr>
        <p:spPr>
          <a:xfrm>
            <a:off x="814532" y="1781111"/>
            <a:ext cx="2602326" cy="2493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CA84F2-268D-3FC2-F37B-37F01926AD61}"/>
              </a:ext>
            </a:extLst>
          </p:cNvPr>
          <p:cNvSpPr txBox="1"/>
          <p:nvPr/>
        </p:nvSpPr>
        <p:spPr>
          <a:xfrm>
            <a:off x="3547911" y="2216491"/>
            <a:ext cx="5582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DASEP DEPIYAWAN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07E84-236F-BDAE-1586-B21C185B7004}"/>
              </a:ext>
            </a:extLst>
          </p:cNvPr>
          <p:cNvSpPr txBox="1"/>
          <p:nvPr/>
        </p:nvSpPr>
        <p:spPr>
          <a:xfrm>
            <a:off x="3582878" y="2876494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Bandung,13 April 1999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316CB-DFAF-5BBF-EFBE-AD6F08E6D12F}"/>
              </a:ext>
            </a:extLst>
          </p:cNvPr>
          <p:cNvSpPr txBox="1"/>
          <p:nvPr/>
        </p:nvSpPr>
        <p:spPr>
          <a:xfrm>
            <a:off x="3582878" y="3184270"/>
            <a:ext cx="191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Informasi</a:t>
            </a:r>
            <a:endParaRPr lang="en-US" sz="2000" i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8C0007-8BC4-0D0C-5045-3A82A7F160E7}"/>
              </a:ext>
            </a:extLst>
          </p:cNvPr>
          <p:cNvSpPr txBox="1"/>
          <p:nvPr/>
        </p:nvSpPr>
        <p:spPr>
          <a:xfrm>
            <a:off x="3547911" y="3489763"/>
            <a:ext cx="416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Institut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Teknologi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Bisnis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Swadharma</a:t>
            </a:r>
            <a:endParaRPr lang="en-US" sz="2000" i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FCD94D-7C52-23E7-AD92-2F2E823C96B0}"/>
              </a:ext>
            </a:extLst>
          </p:cNvPr>
          <p:cNvSpPr/>
          <p:nvPr/>
        </p:nvSpPr>
        <p:spPr>
          <a:xfrm>
            <a:off x="1116569" y="2019807"/>
            <a:ext cx="2082912" cy="196402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A58A79-1EC4-CD41-4CA4-CC3F602B65BA}"/>
              </a:ext>
            </a:extLst>
          </p:cNvPr>
          <p:cNvSpPr/>
          <p:nvPr/>
        </p:nvSpPr>
        <p:spPr>
          <a:xfrm>
            <a:off x="1268081" y="2166973"/>
            <a:ext cx="1759789" cy="1671778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0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72996"/>
            <a:ext cx="12167973" cy="76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TIMELINE PROJECTS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graphicFrame>
        <p:nvGraphicFramePr>
          <p:cNvPr id="3" name="Google Shape;433;p40">
            <a:extLst>
              <a:ext uri="{FF2B5EF4-FFF2-40B4-BE49-F238E27FC236}">
                <a16:creationId xmlns:a16="http://schemas.microsoft.com/office/drawing/2014/main" id="{62C1D77D-0590-2BAB-847B-A0BBB5F33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389111"/>
              </p:ext>
            </p:extLst>
          </p:nvPr>
        </p:nvGraphicFramePr>
        <p:xfrm>
          <a:off x="1351128" y="1282890"/>
          <a:ext cx="9175908" cy="4148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1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153022279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52202785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249694582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903175041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1867035609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452322416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706677509"/>
                    </a:ext>
                  </a:extLst>
                </a:gridCol>
                <a:gridCol w="485181">
                  <a:extLst>
                    <a:ext uri="{9D8B030D-6E8A-4147-A177-3AD203B41FA5}">
                      <a16:colId xmlns:a16="http://schemas.microsoft.com/office/drawing/2014/main" val="2416345161"/>
                    </a:ext>
                  </a:extLst>
                </a:gridCol>
              </a:tblGrid>
              <a:tr h="511259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Activitiy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Juli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Agustus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September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October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259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2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Analysis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2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Design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1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Coding Programming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Trial &amp; Testing</a:t>
                      </a: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1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Socialization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60933" marB="6093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9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6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72996"/>
            <a:ext cx="12167973" cy="76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BIAYA INFRASTRUKTUR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F699126-DDBB-25F9-1B22-4CAEA9071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86968"/>
              </p:ext>
            </p:extLst>
          </p:nvPr>
        </p:nvGraphicFramePr>
        <p:xfrm>
          <a:off x="2032000" y="1332443"/>
          <a:ext cx="8128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917902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8213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Ammound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377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Domain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95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800" i="0" dirty="0">
                          <a:solidFill>
                            <a:srgbClr val="292929"/>
                          </a:solidFill>
                          <a:effectLst/>
                          <a:latin typeface="Inter"/>
                        </a:rPr>
                        <a:t>Sub Domain &amp; Hosting Per Year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i="0" dirty="0">
                          <a:solidFill>
                            <a:srgbClr val="292929"/>
                          </a:solidFill>
                          <a:effectLst/>
                          <a:latin typeface="Inter"/>
                        </a:rPr>
                        <a:t>Rp. 1.200.000,- x 1/16 = Rp. 75.000,-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2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 VPS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 : 2 VCPU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: 4 GB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 : 60 GB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: Singapore (sgp01)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Rp.3,196,800 ( / Year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6943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4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Rp. 3,271,800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98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1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06202"/>
            <a:ext cx="12167973" cy="586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SAFETY DECLARATION</a:t>
              </a:r>
              <a:endParaRPr kumimoji="0" lang="id-ID" altLang="zh-CN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37F1CD-8C8E-E26F-6EC3-332E28F1E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28" y="971144"/>
            <a:ext cx="1203492" cy="1203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99D586-2637-F4A4-782B-6C8D08B80F83}"/>
              </a:ext>
            </a:extLst>
          </p:cNvPr>
          <p:cNvSpPr txBox="1"/>
          <p:nvPr/>
        </p:nvSpPr>
        <p:spPr>
          <a:xfrm>
            <a:off x="1414733" y="2500466"/>
            <a:ext cx="8505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i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“SAYA AKAN SELALU MENGGUNAKAN HELM KETIKA MENGENDARAI MOTOR JARAK DEKAT ATAUPUN JAUH”</a:t>
            </a:r>
            <a:endParaRPr lang="ko-KR" altLang="en-US" sz="2800" b="1" i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B3B70A3-08DD-CC05-DC56-57A010E46A99}"/>
              </a:ext>
            </a:extLst>
          </p:cNvPr>
          <p:cNvSpPr txBox="1">
            <a:spLocks/>
          </p:cNvSpPr>
          <p:nvPr/>
        </p:nvSpPr>
        <p:spPr>
          <a:xfrm>
            <a:off x="2782923" y="1416757"/>
            <a:ext cx="526835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4000" b="1" dirty="0">
                <a:solidFill>
                  <a:srgbClr val="000000"/>
                </a:solidFill>
              </a:rPr>
              <a:t>SAFETY DECLARATION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46F74-04EF-F670-6C5C-44E70A429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46" y="3429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9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50592"/>
            <a:ext cx="12167973" cy="586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CE217B-0A50-2D05-D2BC-3B55ECBCB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103" y="637282"/>
            <a:ext cx="9992264" cy="5708723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AF9ED042-E723-8EC9-EE5E-C404A2070EA6}"/>
              </a:ext>
            </a:extLst>
          </p:cNvPr>
          <p:cNvSpPr/>
          <p:nvPr/>
        </p:nvSpPr>
        <p:spPr>
          <a:xfrm rot="13495104">
            <a:off x="582185" y="2063965"/>
            <a:ext cx="2582159" cy="266570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LOKASI IMPROVEMENT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2FE0036-3A20-82D0-B488-D4A300DC5FA3}"/>
              </a:ext>
            </a:extLst>
          </p:cNvPr>
          <p:cNvSpPr/>
          <p:nvPr/>
        </p:nvSpPr>
        <p:spPr>
          <a:xfrm>
            <a:off x="-38752" y="3126379"/>
            <a:ext cx="39465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PT. RAVALIA INTI MANDIRI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18" y="6211926"/>
            <a:ext cx="12167973" cy="6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CURRENT CONDITION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6660D8-6FD4-AF95-8A9E-9906EB1BB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60" y="3560186"/>
            <a:ext cx="1865376" cy="1865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B99522-2F7F-3A96-6B46-8E5E6D9BB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3" r="34356"/>
          <a:stretch/>
        </p:blipFill>
        <p:spPr>
          <a:xfrm>
            <a:off x="1682263" y="3638122"/>
            <a:ext cx="936466" cy="2143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B69B0F-5DB2-62BB-5E0E-96A8A0C14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6"/>
          <a:stretch/>
        </p:blipFill>
        <p:spPr>
          <a:xfrm>
            <a:off x="5288100" y="3781042"/>
            <a:ext cx="1765703" cy="1610241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FC3612A-4528-8F98-1BA2-4941D978CAC3}"/>
              </a:ext>
            </a:extLst>
          </p:cNvPr>
          <p:cNvSpPr/>
          <p:nvPr/>
        </p:nvSpPr>
        <p:spPr>
          <a:xfrm>
            <a:off x="674802" y="2085707"/>
            <a:ext cx="1673524" cy="1458901"/>
          </a:xfrm>
          <a:prstGeom prst="wedgeEllipseCallout">
            <a:avLst>
              <a:gd name="adj1" fmla="val 28652"/>
              <a:gd name="adj2" fmla="val 6545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Hallo mas,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di </a:t>
            </a:r>
            <a:r>
              <a:rPr lang="en-US" sz="1200" dirty="0" err="1">
                <a:solidFill>
                  <a:schemeClr val="tx1"/>
                </a:solidFill>
              </a:rPr>
              <a:t>infokan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ngga</a:t>
            </a:r>
            <a:r>
              <a:rPr lang="en-US" sz="1200" dirty="0">
                <a:solidFill>
                  <a:schemeClr val="tx1"/>
                </a:solidFill>
              </a:rPr>
              <a:t> yah stock </a:t>
            </a:r>
            <a:r>
              <a:rPr lang="en-US" sz="1200" dirty="0" err="1">
                <a:solidFill>
                  <a:schemeClr val="tx1"/>
                </a:solidFill>
              </a:rPr>
              <a:t>untuk</a:t>
            </a:r>
            <a:r>
              <a:rPr lang="en-US" sz="1200" dirty="0">
                <a:solidFill>
                  <a:schemeClr val="tx1"/>
                </a:solidFill>
              </a:rPr>
              <a:t> item Paper 118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E1D4E86-D26F-736D-D47E-A884B7D94748}"/>
              </a:ext>
            </a:extLst>
          </p:cNvPr>
          <p:cNvSpPr/>
          <p:nvPr/>
        </p:nvSpPr>
        <p:spPr>
          <a:xfrm>
            <a:off x="5380279" y="1997362"/>
            <a:ext cx="1673524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Baik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pak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sebentar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cek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dulu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di excel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857DA6D7-1F5B-71A9-F20B-F12651F365DC}"/>
              </a:ext>
            </a:extLst>
          </p:cNvPr>
          <p:cNvSpPr/>
          <p:nvPr/>
        </p:nvSpPr>
        <p:spPr>
          <a:xfrm>
            <a:off x="3377445" y="3281261"/>
            <a:ext cx="1765702" cy="1610241"/>
          </a:xfrm>
          <a:prstGeom prst="wedgeEllipseCallout">
            <a:avLst>
              <a:gd name="adj1" fmla="val 65922"/>
              <a:gd name="adj2" fmla="val 169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Waduh</a:t>
            </a:r>
            <a:r>
              <a:rPr lang="en-US" sz="1200" dirty="0">
                <a:solidFill>
                  <a:schemeClr val="tx1"/>
                </a:solidFill>
              </a:rPr>
              <a:t> ko file excel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corrupt yah </a:t>
            </a:r>
            <a:r>
              <a:rPr lang="en-US" sz="1200" dirty="0" err="1">
                <a:solidFill>
                  <a:schemeClr val="tx1"/>
                </a:solidFill>
              </a:rPr>
              <a:t>tidak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di </a:t>
            </a:r>
            <a:r>
              <a:rPr lang="en-US" sz="1200" dirty="0" err="1">
                <a:solidFill>
                  <a:schemeClr val="tx1"/>
                </a:solidFill>
              </a:rPr>
              <a:t>buka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datanya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en-US" sz="1200" dirty="0" err="1">
                <a:solidFill>
                  <a:schemeClr val="tx1"/>
                </a:solidFill>
              </a:rPr>
              <a:t>Gimana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nih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4ED534E0-81A2-62A7-C0D2-20DB8DE07D36}"/>
              </a:ext>
            </a:extLst>
          </p:cNvPr>
          <p:cNvSpPr/>
          <p:nvPr/>
        </p:nvSpPr>
        <p:spPr>
          <a:xfrm>
            <a:off x="3345613" y="3298018"/>
            <a:ext cx="1814229" cy="1580889"/>
          </a:xfrm>
          <a:prstGeom prst="wedgeEllipseCallout">
            <a:avLst>
              <a:gd name="adj1" fmla="val 67265"/>
              <a:gd name="adj2" fmla="val 180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Wah </a:t>
            </a:r>
            <a:r>
              <a:rPr lang="en-US" sz="1200" dirty="0" err="1">
                <a:solidFill>
                  <a:schemeClr val="tx1"/>
                </a:solidFill>
              </a:rPr>
              <a:t>mau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ngga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harus</a:t>
            </a:r>
            <a:r>
              <a:rPr lang="en-US" sz="1200" dirty="0">
                <a:solidFill>
                  <a:schemeClr val="tx1"/>
                </a:solidFill>
              </a:rPr>
              <a:t> di </a:t>
            </a:r>
            <a:r>
              <a:rPr lang="en-US" sz="1200" dirty="0" err="1">
                <a:solidFill>
                  <a:schemeClr val="tx1"/>
                </a:solidFill>
              </a:rPr>
              <a:t>hitung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ulang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nih</a:t>
            </a:r>
            <a:r>
              <a:rPr lang="en-US" sz="1200" dirty="0">
                <a:solidFill>
                  <a:schemeClr val="tx1"/>
                </a:solidFill>
              </a:rPr>
              <a:t> stock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35889785-1E15-B358-6BFD-8EC1BB30C327}"/>
              </a:ext>
            </a:extLst>
          </p:cNvPr>
          <p:cNvSpPr/>
          <p:nvPr/>
        </p:nvSpPr>
        <p:spPr>
          <a:xfrm>
            <a:off x="5341923" y="1894428"/>
            <a:ext cx="1840140" cy="161024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Hallo </a:t>
            </a:r>
            <a:r>
              <a:rPr lang="en-US" sz="1200" dirty="0" err="1">
                <a:solidFill>
                  <a:schemeClr val="tx1"/>
                </a:solidFill>
              </a:rPr>
              <a:t>pak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mohon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maaf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harus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hitung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ulang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karena</a:t>
            </a:r>
            <a:r>
              <a:rPr lang="en-US" sz="1200" dirty="0">
                <a:solidFill>
                  <a:schemeClr val="tx1"/>
                </a:solidFill>
              </a:rPr>
              <a:t> data stock yang  di excel file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corrupt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8CE5B379-E224-EE67-B7A2-86216E598CAF}"/>
              </a:ext>
            </a:extLst>
          </p:cNvPr>
          <p:cNvSpPr/>
          <p:nvPr/>
        </p:nvSpPr>
        <p:spPr>
          <a:xfrm>
            <a:off x="267746" y="1767907"/>
            <a:ext cx="2182756" cy="1688356"/>
          </a:xfrm>
          <a:prstGeom prst="wedgeEllipseCallout">
            <a:avLst>
              <a:gd name="adj1" fmla="val 28652"/>
              <a:gd name="adj2" fmla="val 6545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Waduh</a:t>
            </a:r>
            <a:r>
              <a:rPr lang="en-US" sz="1200" dirty="0">
                <a:solidFill>
                  <a:schemeClr val="tx1"/>
                </a:solidFill>
              </a:rPr>
              <a:t> ko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begitu</a:t>
            </a:r>
            <a:r>
              <a:rPr lang="en-US" sz="1200" dirty="0">
                <a:solidFill>
                  <a:schemeClr val="tx1"/>
                </a:solidFill>
              </a:rPr>
              <a:t> , </a:t>
            </a:r>
            <a:r>
              <a:rPr lang="en-US" sz="1200" dirty="0" err="1">
                <a:solidFill>
                  <a:schemeClr val="tx1"/>
                </a:solidFill>
              </a:rPr>
              <a:t>yasudah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nanti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segera</a:t>
            </a:r>
            <a:r>
              <a:rPr lang="en-US" sz="1200" dirty="0">
                <a:solidFill>
                  <a:schemeClr val="tx1"/>
                </a:solidFill>
              </a:rPr>
              <a:t> di update </a:t>
            </a:r>
            <a:r>
              <a:rPr lang="en-US" sz="1200" dirty="0" err="1">
                <a:solidFill>
                  <a:schemeClr val="tx1"/>
                </a:solidFill>
              </a:rPr>
              <a:t>ke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jika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sudah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selesai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karena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butuh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hari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datanya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EA3DD3BF-A89D-C3F4-D431-45B6CC62D144}"/>
              </a:ext>
            </a:extLst>
          </p:cNvPr>
          <p:cNvSpPr/>
          <p:nvPr/>
        </p:nvSpPr>
        <p:spPr>
          <a:xfrm>
            <a:off x="5341922" y="1894428"/>
            <a:ext cx="1840139" cy="161024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Baik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4830F826-103D-6875-389B-96552E9AC66D}"/>
              </a:ext>
            </a:extLst>
          </p:cNvPr>
          <p:cNvSpPr/>
          <p:nvPr/>
        </p:nvSpPr>
        <p:spPr>
          <a:xfrm>
            <a:off x="8938895" y="1970099"/>
            <a:ext cx="2108705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Ko Bisa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file excel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rusak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  <a:r>
              <a:rPr lang="en-US" sz="1200" dirty="0" err="1">
                <a:solidFill>
                  <a:schemeClr val="tx1"/>
                </a:solidFill>
              </a:rPr>
              <a:t>kena</a:t>
            </a:r>
            <a:r>
              <a:rPr lang="en-US" sz="1200" dirty="0">
                <a:solidFill>
                  <a:schemeClr val="tx1"/>
                </a:solidFill>
              </a:rPr>
              <a:t> virus. </a:t>
            </a:r>
            <a:r>
              <a:rPr lang="en-US" sz="1200" dirty="0" err="1">
                <a:solidFill>
                  <a:schemeClr val="tx1"/>
                </a:solidFill>
              </a:rPr>
              <a:t>Solusinya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apa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biar</a:t>
            </a:r>
            <a:r>
              <a:rPr lang="en-US" sz="1200" dirty="0">
                <a:solidFill>
                  <a:schemeClr val="tx1"/>
                </a:solidFill>
              </a:rPr>
              <a:t> ga </a:t>
            </a:r>
            <a:r>
              <a:rPr lang="en-US" sz="1200" dirty="0" err="1">
                <a:solidFill>
                  <a:schemeClr val="tx1"/>
                </a:solidFill>
              </a:rPr>
              <a:t>terulang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lagi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250"/>
                            </p:stCondLst>
                            <p:childTnLst>
                              <p:par>
                                <p:cTn id="25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7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75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25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0"/>
                            </p:stCondLst>
                            <p:childTnLst>
                              <p:par>
                                <p:cTn id="49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250"/>
                            </p:stCondLst>
                            <p:childTnLst>
                              <p:par>
                                <p:cTn id="57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750"/>
                            </p:stCondLst>
                            <p:childTnLst>
                              <p:par>
                                <p:cTn id="61" presetID="16" presetClass="exit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250"/>
                            </p:stCondLst>
                            <p:childTnLst>
                              <p:par>
                                <p:cTn id="65" presetID="16" presetClass="exit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75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18" y="6211926"/>
            <a:ext cx="12167973" cy="6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KELEMAHAN SYSTEM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7E9A78-C653-8290-202A-16F383DF3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31" y="1439340"/>
            <a:ext cx="4702026" cy="37918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B383F5-E14C-CC62-5782-8D5819D40B46}"/>
              </a:ext>
            </a:extLst>
          </p:cNvPr>
          <p:cNvSpPr/>
          <p:nvPr/>
        </p:nvSpPr>
        <p:spPr>
          <a:xfrm>
            <a:off x="2093554" y="3090076"/>
            <a:ext cx="43113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Lalu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apa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  <a:p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solusinya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??</a:t>
            </a:r>
          </a:p>
        </p:txBody>
      </p:sp>
    </p:spTree>
    <p:extLst>
      <p:ext uri="{BB962C8B-B14F-4D97-AF65-F5344CB8AC3E}">
        <p14:creationId xmlns:p14="http://schemas.microsoft.com/office/powerpoint/2010/main" val="211111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50592"/>
            <a:ext cx="12167973" cy="586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WMS WEB BASED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26DF7-16C6-9C99-9905-B09658A0A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" y="1982088"/>
            <a:ext cx="12192000" cy="4103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6FEEE4-72C9-6152-042E-2923F2AB0AD0}"/>
              </a:ext>
            </a:extLst>
          </p:cNvPr>
          <p:cNvSpPr/>
          <p:nvPr/>
        </p:nvSpPr>
        <p:spPr>
          <a:xfrm>
            <a:off x="186847" y="767599"/>
            <a:ext cx="63778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8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WAREHOUSE </a:t>
            </a:r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 SYSTEM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96FCB8-BF17-B0F6-3CAD-8E10269A1B9C}"/>
              </a:ext>
            </a:extLst>
          </p:cNvPr>
          <p:cNvSpPr/>
          <p:nvPr/>
        </p:nvSpPr>
        <p:spPr>
          <a:xfrm>
            <a:off x="186847" y="1196247"/>
            <a:ext cx="63778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800" b="1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PT RAVALIA INTI MANDIRI</a:t>
            </a:r>
          </a:p>
        </p:txBody>
      </p:sp>
    </p:spTree>
    <p:extLst>
      <p:ext uri="{BB962C8B-B14F-4D97-AF65-F5344CB8AC3E}">
        <p14:creationId xmlns:p14="http://schemas.microsoft.com/office/powerpoint/2010/main" val="279359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02392"/>
            <a:ext cx="12167973" cy="634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PENJELASAN SINGKAT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EA9F4-A6E2-9F29-B7D2-9F59D1BDECA4}"/>
              </a:ext>
            </a:extLst>
          </p:cNvPr>
          <p:cNvSpPr txBox="1"/>
          <p:nvPr/>
        </p:nvSpPr>
        <p:spPr>
          <a:xfrm>
            <a:off x="267419" y="1567051"/>
            <a:ext cx="44253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Warehouse Management System (WMS)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, </a:t>
            </a:r>
            <a:r>
              <a:rPr lang="en-US" dirty="0" err="1"/>
              <a:t>pengelolaan</a:t>
            </a:r>
            <a:r>
              <a:rPr lang="en-US" dirty="0"/>
              <a:t>, dan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gudang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terstruktur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428C5-B664-05B4-1E52-A37C34288E3C}"/>
              </a:ext>
            </a:extLst>
          </p:cNvPr>
          <p:cNvSpPr txBox="1"/>
          <p:nvPr/>
        </p:nvSpPr>
        <p:spPr>
          <a:xfrm>
            <a:off x="267419" y="1124451"/>
            <a:ext cx="395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WMS 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A4A3BCA-B42D-BE43-03B2-B5D844499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83" y="987720"/>
            <a:ext cx="1976846" cy="40126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38094D-8AB3-94FF-C90D-56680F80C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57" y="1467206"/>
            <a:ext cx="5313931" cy="3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7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18" y="6211926"/>
            <a:ext cx="12167973" cy="6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LATAR BELAKANG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35" name="Hexagon 34">
            <a:extLst>
              <a:ext uri="{FF2B5EF4-FFF2-40B4-BE49-F238E27FC236}">
                <a16:creationId xmlns:a16="http://schemas.microsoft.com/office/drawing/2014/main" id="{C38E5136-9B5C-FDF3-E051-5788DBEC7F6A}"/>
              </a:ext>
            </a:extLst>
          </p:cNvPr>
          <p:cNvSpPr/>
          <p:nvPr/>
        </p:nvSpPr>
        <p:spPr>
          <a:xfrm>
            <a:off x="805469" y="1728865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E167B9BF-8A13-68FD-34A5-03C1975257FE}"/>
              </a:ext>
            </a:extLst>
          </p:cNvPr>
          <p:cNvSpPr/>
          <p:nvPr/>
        </p:nvSpPr>
        <p:spPr>
          <a:xfrm>
            <a:off x="1580795" y="1782341"/>
            <a:ext cx="2924463" cy="1163400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A30D52A3-565D-FA23-8C4E-98C1F11A07E6}"/>
              </a:ext>
            </a:extLst>
          </p:cNvPr>
          <p:cNvSpPr/>
          <p:nvPr/>
        </p:nvSpPr>
        <p:spPr>
          <a:xfrm>
            <a:off x="1016551" y="1929829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0CD863-3B58-DC60-DCF4-87E614830E2C}"/>
              </a:ext>
            </a:extLst>
          </p:cNvPr>
          <p:cNvSpPr txBox="1"/>
          <p:nvPr/>
        </p:nvSpPr>
        <p:spPr>
          <a:xfrm>
            <a:off x="2331389" y="1810030"/>
            <a:ext cx="2156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oper Black" panose="0208090404030B020404" pitchFamily="18" charset="0"/>
              </a:rPr>
              <a:t>Data Stock yang </a:t>
            </a:r>
            <a:r>
              <a:rPr lang="en-US" sz="1600" dirty="0" err="1">
                <a:latin typeface="Cooper Black" panose="0208090404030B020404" pitchFamily="18" charset="0"/>
              </a:rPr>
              <a:t>disimpan</a:t>
            </a:r>
            <a:r>
              <a:rPr lang="en-US" sz="1600" dirty="0">
                <a:latin typeface="Cooper Black" panose="0208090404030B020404" pitchFamily="18" charset="0"/>
              </a:rPr>
              <a:t> di Excel Bisa Corrupt / File </a:t>
            </a:r>
            <a:r>
              <a:rPr lang="en-US" sz="1600" dirty="0" err="1">
                <a:latin typeface="Cooper Black" panose="0208090404030B020404" pitchFamily="18" charset="0"/>
              </a:rPr>
              <a:t>Rusak</a:t>
            </a:r>
            <a:endParaRPr lang="en-US" sz="1600" dirty="0">
              <a:latin typeface="Cooper Black" panose="0208090404030B020404" pitchFamily="18" charset="0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D61262C-5FA1-E99B-B57D-1F1A05875FF4}"/>
              </a:ext>
            </a:extLst>
          </p:cNvPr>
          <p:cNvSpPr/>
          <p:nvPr/>
        </p:nvSpPr>
        <p:spPr>
          <a:xfrm>
            <a:off x="2383160" y="3250378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Pentagon 37">
            <a:extLst>
              <a:ext uri="{FF2B5EF4-FFF2-40B4-BE49-F238E27FC236}">
                <a16:creationId xmlns:a16="http://schemas.microsoft.com/office/drawing/2014/main" id="{35F36D61-0FBD-E43F-3784-C96AFAC50DF1}"/>
              </a:ext>
            </a:extLst>
          </p:cNvPr>
          <p:cNvSpPr/>
          <p:nvPr/>
        </p:nvSpPr>
        <p:spPr>
          <a:xfrm>
            <a:off x="3158486" y="3332704"/>
            <a:ext cx="2924463" cy="1134549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E8813479-60EF-43A3-12AE-915188666CB7}"/>
              </a:ext>
            </a:extLst>
          </p:cNvPr>
          <p:cNvSpPr/>
          <p:nvPr/>
        </p:nvSpPr>
        <p:spPr>
          <a:xfrm>
            <a:off x="2594242" y="3451342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D0BFCB-AE80-3209-D094-F8209DF8FF6F}"/>
              </a:ext>
            </a:extLst>
          </p:cNvPr>
          <p:cNvSpPr txBox="1"/>
          <p:nvPr/>
        </p:nvSpPr>
        <p:spPr>
          <a:xfrm>
            <a:off x="3933812" y="3549228"/>
            <a:ext cx="20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oper Black" panose="0208090404030B020404" pitchFamily="18" charset="0"/>
              </a:rPr>
              <a:t>Akses</a:t>
            </a:r>
            <a:r>
              <a:rPr lang="en-US" sz="1600" dirty="0">
                <a:latin typeface="Cooper Black" panose="0208090404030B020404" pitchFamily="18" charset="0"/>
              </a:rPr>
              <a:t> Data </a:t>
            </a:r>
            <a:r>
              <a:rPr lang="en-US" sz="1600" dirty="0" err="1">
                <a:latin typeface="Cooper Black" panose="0208090404030B020404" pitchFamily="18" charset="0"/>
              </a:rPr>
              <a:t>Tidak</a:t>
            </a:r>
            <a:endParaRPr lang="en-US" sz="1600" dirty="0">
              <a:latin typeface="Cooper Black" panose="0208090404030B020404" pitchFamily="18" charset="0"/>
            </a:endParaRPr>
          </a:p>
          <a:p>
            <a:r>
              <a:rPr lang="en-US" sz="1600" dirty="0">
                <a:latin typeface="Cooper Black" panose="0208090404030B020404" pitchFamily="18" charset="0"/>
              </a:rPr>
              <a:t>Bisa Mobile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3181869E-F32E-D3F9-F345-829B692E7450}"/>
              </a:ext>
            </a:extLst>
          </p:cNvPr>
          <p:cNvSpPr/>
          <p:nvPr/>
        </p:nvSpPr>
        <p:spPr>
          <a:xfrm>
            <a:off x="5280584" y="1675389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Pentagon 37">
            <a:extLst>
              <a:ext uri="{FF2B5EF4-FFF2-40B4-BE49-F238E27FC236}">
                <a16:creationId xmlns:a16="http://schemas.microsoft.com/office/drawing/2014/main" id="{3BB8E53A-8DD5-B7C3-D735-BCEB387CA4CC}"/>
              </a:ext>
            </a:extLst>
          </p:cNvPr>
          <p:cNvSpPr/>
          <p:nvPr/>
        </p:nvSpPr>
        <p:spPr>
          <a:xfrm>
            <a:off x="6055910" y="1728865"/>
            <a:ext cx="2924463" cy="1163400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53E06C32-9077-8A16-EBBC-2EC7C3B17E3A}"/>
              </a:ext>
            </a:extLst>
          </p:cNvPr>
          <p:cNvSpPr/>
          <p:nvPr/>
        </p:nvSpPr>
        <p:spPr>
          <a:xfrm>
            <a:off x="5491666" y="1876353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800680-665D-4B38-6D76-DF0A06D3AD56}"/>
              </a:ext>
            </a:extLst>
          </p:cNvPr>
          <p:cNvSpPr txBox="1"/>
          <p:nvPr/>
        </p:nvSpPr>
        <p:spPr>
          <a:xfrm>
            <a:off x="6808398" y="1973786"/>
            <a:ext cx="215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oper Black" panose="0208090404030B020404" pitchFamily="18" charset="0"/>
              </a:rPr>
              <a:t>Update Data Masih</a:t>
            </a:r>
          </a:p>
          <a:p>
            <a:r>
              <a:rPr lang="en-US" sz="1600" dirty="0">
                <a:latin typeface="Cooper Black" panose="0208090404030B020404" pitchFamily="18" charset="0"/>
              </a:rPr>
              <a:t>Harus Manual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1F843C65-92B3-B4E9-09B0-2B7345E9FD16}"/>
              </a:ext>
            </a:extLst>
          </p:cNvPr>
          <p:cNvSpPr/>
          <p:nvPr/>
        </p:nvSpPr>
        <p:spPr>
          <a:xfrm>
            <a:off x="7021296" y="3145092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Pentagon 37">
            <a:extLst>
              <a:ext uri="{FF2B5EF4-FFF2-40B4-BE49-F238E27FC236}">
                <a16:creationId xmlns:a16="http://schemas.microsoft.com/office/drawing/2014/main" id="{FFE92905-EF41-6127-4AED-AAA899D38BA3}"/>
              </a:ext>
            </a:extLst>
          </p:cNvPr>
          <p:cNvSpPr/>
          <p:nvPr/>
        </p:nvSpPr>
        <p:spPr>
          <a:xfrm>
            <a:off x="7796622" y="3198568"/>
            <a:ext cx="2924463" cy="1163400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D873F262-68A9-8943-B300-86A0DD9F2FF0}"/>
              </a:ext>
            </a:extLst>
          </p:cNvPr>
          <p:cNvSpPr/>
          <p:nvPr/>
        </p:nvSpPr>
        <p:spPr>
          <a:xfrm>
            <a:off x="7232378" y="3346056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C43565-3E51-A8F7-FD17-0D1E3A5E4D6F}"/>
              </a:ext>
            </a:extLst>
          </p:cNvPr>
          <p:cNvSpPr txBox="1"/>
          <p:nvPr/>
        </p:nvSpPr>
        <p:spPr>
          <a:xfrm>
            <a:off x="8520193" y="3374934"/>
            <a:ext cx="210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oper Black" panose="0208090404030B020404" pitchFamily="18" charset="0"/>
              </a:rPr>
              <a:t>Data </a:t>
            </a:r>
            <a:r>
              <a:rPr lang="en-US" sz="1600" dirty="0" err="1">
                <a:latin typeface="Cooper Black" panose="0208090404030B020404" pitchFamily="18" charset="0"/>
              </a:rPr>
              <a:t>tidak</a:t>
            </a:r>
            <a:r>
              <a:rPr lang="en-US" sz="1600" dirty="0">
                <a:latin typeface="Cooper Black" panose="0208090404030B020404" pitchFamily="18" charset="0"/>
              </a:rPr>
              <a:t> </a:t>
            </a:r>
            <a:r>
              <a:rPr lang="en-US" sz="1600" dirty="0" err="1">
                <a:latin typeface="Cooper Black" panose="0208090404030B020404" pitchFamily="18" charset="0"/>
              </a:rPr>
              <a:t>bisa</a:t>
            </a:r>
            <a:endParaRPr lang="en-US" sz="1600" dirty="0">
              <a:latin typeface="Cooper Black" panose="0208090404030B020404" pitchFamily="18" charset="0"/>
            </a:endParaRPr>
          </a:p>
          <a:p>
            <a:r>
              <a:rPr lang="en-US" sz="1600" dirty="0">
                <a:latin typeface="Cooper Black" panose="0208090404030B020404" pitchFamily="18" charset="0"/>
              </a:rPr>
              <a:t>Update </a:t>
            </a:r>
            <a:r>
              <a:rPr lang="en-US" sz="1600" dirty="0" err="1">
                <a:latin typeface="Cooper Black" panose="0208090404030B020404" pitchFamily="18" charset="0"/>
              </a:rPr>
              <a:t>secara</a:t>
            </a:r>
            <a:r>
              <a:rPr lang="en-US" sz="1600" dirty="0">
                <a:latin typeface="Cooper Black" panose="0208090404030B020404" pitchFamily="18" charset="0"/>
              </a:rPr>
              <a:t> real</a:t>
            </a:r>
          </a:p>
          <a:p>
            <a:r>
              <a:rPr lang="en-US" sz="1600" dirty="0">
                <a:latin typeface="Cooper Black" panose="0208090404030B020404" pitchFamily="18" charset="0"/>
              </a:rPr>
              <a:t>time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CFF196-EACD-B005-A950-58242F0904B4}"/>
              </a:ext>
            </a:extLst>
          </p:cNvPr>
          <p:cNvSpPr txBox="1"/>
          <p:nvPr/>
        </p:nvSpPr>
        <p:spPr>
          <a:xfrm>
            <a:off x="1393179" y="2158904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2F357-CCDE-EBE8-D989-80FE7AB2FD8C}"/>
              </a:ext>
            </a:extLst>
          </p:cNvPr>
          <p:cNvSpPr txBox="1"/>
          <p:nvPr/>
        </p:nvSpPr>
        <p:spPr>
          <a:xfrm>
            <a:off x="2947404" y="3609438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F26357-23C7-F0E6-BC0E-3BFFA1A61E67}"/>
              </a:ext>
            </a:extLst>
          </p:cNvPr>
          <p:cNvSpPr txBox="1"/>
          <p:nvPr/>
        </p:nvSpPr>
        <p:spPr>
          <a:xfrm>
            <a:off x="5867667" y="2021990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8D73C8-AE07-0BFC-6FE0-29CA7F8702DB}"/>
              </a:ext>
            </a:extLst>
          </p:cNvPr>
          <p:cNvSpPr txBox="1"/>
          <p:nvPr/>
        </p:nvSpPr>
        <p:spPr>
          <a:xfrm>
            <a:off x="7609006" y="3518658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0884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756</Words>
  <Application>Microsoft Office PowerPoint</Application>
  <PresentationFormat>Widescreen</PresentationFormat>
  <Paragraphs>194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Cooper Black</vt:lpstr>
      <vt:lpstr>Inter</vt:lpstr>
      <vt:lpstr>Montserrat</vt:lpstr>
      <vt:lpstr>Open Sans bold</vt:lpstr>
      <vt:lpstr>Source Sans Pro</vt:lpstr>
      <vt:lpstr>Source Sans Pro Semibold</vt:lpstr>
      <vt:lpstr>Tahoma</vt:lpstr>
      <vt:lpstr>1_Office Theme</vt:lpstr>
      <vt:lpstr>1_Diseño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IDA-6</dc:creator>
  <cp:lastModifiedBy>B I T</cp:lastModifiedBy>
  <cp:revision>136</cp:revision>
  <dcterms:created xsi:type="dcterms:W3CDTF">2023-10-09T12:20:34Z</dcterms:created>
  <dcterms:modified xsi:type="dcterms:W3CDTF">2024-09-27T00:44:26Z</dcterms:modified>
</cp:coreProperties>
</file>